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6"/>
  </p:notesMasterIdLst>
  <p:sldIdLst>
    <p:sldId id="256" r:id="rId2"/>
    <p:sldId id="262" r:id="rId3"/>
    <p:sldId id="298" r:id="rId4"/>
    <p:sldId id="258" r:id="rId5"/>
    <p:sldId id="259" r:id="rId6"/>
    <p:sldId id="288" r:id="rId7"/>
    <p:sldId id="261" r:id="rId8"/>
    <p:sldId id="268" r:id="rId9"/>
    <p:sldId id="263" r:id="rId10"/>
    <p:sldId id="264" r:id="rId11"/>
    <p:sldId id="266" r:id="rId12"/>
    <p:sldId id="269" r:id="rId13"/>
    <p:sldId id="294" r:id="rId14"/>
    <p:sldId id="270" r:id="rId15"/>
    <p:sldId id="285" r:id="rId16"/>
    <p:sldId id="289" r:id="rId17"/>
    <p:sldId id="290" r:id="rId18"/>
    <p:sldId id="296" r:id="rId19"/>
    <p:sldId id="297"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6" r:id="rId34"/>
    <p:sldId id="287"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151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85" d="100"/>
          <a:sy n="85" d="100"/>
        </p:scale>
        <p:origin x="77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3C20F9-6F69-41D5-84E6-39EC5B9452DD}" type="datetimeFigureOut">
              <a:rPr lang="en-US" smtClean="0"/>
              <a:t>4/20/2021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23AA9-FFD5-47E0-88A9-04428F3D40C3}" type="slidenum">
              <a:rPr lang="en-US" smtClean="0"/>
              <a:t>‹#›</a:t>
            </a:fld>
            <a:endParaRPr lang="en-US"/>
          </a:p>
        </p:txBody>
      </p:sp>
    </p:spTree>
    <p:extLst>
      <p:ext uri="{BB962C8B-B14F-4D97-AF65-F5344CB8AC3E}">
        <p14:creationId xmlns:p14="http://schemas.microsoft.com/office/powerpoint/2010/main" val="1641646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23AA9-FFD5-47E0-88A9-04428F3D40C3}" type="slidenum">
              <a:rPr lang="en-US" smtClean="0"/>
              <a:t>3</a:t>
            </a:fld>
            <a:endParaRPr lang="en-US"/>
          </a:p>
        </p:txBody>
      </p:sp>
    </p:spTree>
    <p:extLst>
      <p:ext uri="{BB962C8B-B14F-4D97-AF65-F5344CB8AC3E}">
        <p14:creationId xmlns:p14="http://schemas.microsoft.com/office/powerpoint/2010/main" val="2807487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E28738-A28C-41BC-B6F4-839299687419}"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08BE5-F72B-4DF5-837A-4BC3846AA162}" type="slidenum">
              <a:rPr lang="en-US" smtClean="0"/>
              <a:t>‹#›</a:t>
            </a:fld>
            <a:endParaRPr lang="en-US"/>
          </a:p>
        </p:txBody>
      </p:sp>
    </p:spTree>
    <p:extLst>
      <p:ext uri="{BB962C8B-B14F-4D97-AF65-F5344CB8AC3E}">
        <p14:creationId xmlns:p14="http://schemas.microsoft.com/office/powerpoint/2010/main" val="2217593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E28738-A28C-41BC-B6F4-839299687419}"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08BE5-F72B-4DF5-837A-4BC3846AA162}" type="slidenum">
              <a:rPr lang="en-US" smtClean="0"/>
              <a:t>‹#›</a:t>
            </a:fld>
            <a:endParaRPr lang="en-US"/>
          </a:p>
        </p:txBody>
      </p:sp>
    </p:spTree>
    <p:extLst>
      <p:ext uri="{BB962C8B-B14F-4D97-AF65-F5344CB8AC3E}">
        <p14:creationId xmlns:p14="http://schemas.microsoft.com/office/powerpoint/2010/main" val="3945124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E28738-A28C-41BC-B6F4-839299687419}"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08BE5-F72B-4DF5-837A-4BC3846AA162}" type="slidenum">
              <a:rPr lang="en-US" smtClean="0"/>
              <a:t>‹#›</a:t>
            </a:fld>
            <a:endParaRPr lang="en-US"/>
          </a:p>
        </p:txBody>
      </p:sp>
    </p:spTree>
    <p:extLst>
      <p:ext uri="{BB962C8B-B14F-4D97-AF65-F5344CB8AC3E}">
        <p14:creationId xmlns:p14="http://schemas.microsoft.com/office/powerpoint/2010/main" val="2101715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E28738-A28C-41BC-B6F4-839299687419}"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08BE5-F72B-4DF5-837A-4BC3846AA162}" type="slidenum">
              <a:rPr lang="en-US" smtClean="0"/>
              <a:t>‹#›</a:t>
            </a:fld>
            <a:endParaRPr lang="en-US"/>
          </a:p>
        </p:txBody>
      </p:sp>
    </p:spTree>
    <p:extLst>
      <p:ext uri="{BB962C8B-B14F-4D97-AF65-F5344CB8AC3E}">
        <p14:creationId xmlns:p14="http://schemas.microsoft.com/office/powerpoint/2010/main" val="1987179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E28738-A28C-41BC-B6F4-839299687419}"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08BE5-F72B-4DF5-837A-4BC3846AA162}" type="slidenum">
              <a:rPr lang="en-US" smtClean="0"/>
              <a:t>‹#›</a:t>
            </a:fld>
            <a:endParaRPr lang="en-US"/>
          </a:p>
        </p:txBody>
      </p:sp>
    </p:spTree>
    <p:extLst>
      <p:ext uri="{BB962C8B-B14F-4D97-AF65-F5344CB8AC3E}">
        <p14:creationId xmlns:p14="http://schemas.microsoft.com/office/powerpoint/2010/main" val="261828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E28738-A28C-41BC-B6F4-839299687419}" type="datetimeFigureOut">
              <a:rPr lang="en-US" smtClean="0"/>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08BE5-F72B-4DF5-837A-4BC3846AA162}" type="slidenum">
              <a:rPr lang="en-US" smtClean="0"/>
              <a:t>‹#›</a:t>
            </a:fld>
            <a:endParaRPr lang="en-US"/>
          </a:p>
        </p:txBody>
      </p:sp>
    </p:spTree>
    <p:extLst>
      <p:ext uri="{BB962C8B-B14F-4D97-AF65-F5344CB8AC3E}">
        <p14:creationId xmlns:p14="http://schemas.microsoft.com/office/powerpoint/2010/main" val="2550278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E28738-A28C-41BC-B6F4-839299687419}" type="datetimeFigureOut">
              <a:rPr lang="en-US" smtClean="0"/>
              <a:t>4/20/2021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08BE5-F72B-4DF5-837A-4BC3846AA162}" type="slidenum">
              <a:rPr lang="en-US" smtClean="0"/>
              <a:t>‹#›</a:t>
            </a:fld>
            <a:endParaRPr lang="en-US"/>
          </a:p>
        </p:txBody>
      </p:sp>
    </p:spTree>
    <p:extLst>
      <p:ext uri="{BB962C8B-B14F-4D97-AF65-F5344CB8AC3E}">
        <p14:creationId xmlns:p14="http://schemas.microsoft.com/office/powerpoint/2010/main" val="868322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E28738-A28C-41BC-B6F4-839299687419}" type="datetimeFigureOut">
              <a:rPr lang="en-US" smtClean="0"/>
              <a:t>4/20/2021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08BE5-F72B-4DF5-837A-4BC3846AA162}" type="slidenum">
              <a:rPr lang="en-US" smtClean="0"/>
              <a:t>‹#›</a:t>
            </a:fld>
            <a:endParaRPr lang="en-US"/>
          </a:p>
        </p:txBody>
      </p:sp>
    </p:spTree>
    <p:extLst>
      <p:ext uri="{BB962C8B-B14F-4D97-AF65-F5344CB8AC3E}">
        <p14:creationId xmlns:p14="http://schemas.microsoft.com/office/powerpoint/2010/main" val="1424823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E28738-A28C-41BC-B6F4-839299687419}" type="datetimeFigureOut">
              <a:rPr lang="en-US" smtClean="0"/>
              <a:t>4/20/2021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08BE5-F72B-4DF5-837A-4BC3846AA162}" type="slidenum">
              <a:rPr lang="en-US" smtClean="0"/>
              <a:t>‹#›</a:t>
            </a:fld>
            <a:endParaRPr lang="en-US"/>
          </a:p>
        </p:txBody>
      </p:sp>
    </p:spTree>
    <p:extLst>
      <p:ext uri="{BB962C8B-B14F-4D97-AF65-F5344CB8AC3E}">
        <p14:creationId xmlns:p14="http://schemas.microsoft.com/office/powerpoint/2010/main" val="2082866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E28738-A28C-41BC-B6F4-839299687419}" type="datetimeFigureOut">
              <a:rPr lang="en-US" smtClean="0"/>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08BE5-F72B-4DF5-837A-4BC3846AA162}" type="slidenum">
              <a:rPr lang="en-US" smtClean="0"/>
              <a:t>‹#›</a:t>
            </a:fld>
            <a:endParaRPr lang="en-US"/>
          </a:p>
        </p:txBody>
      </p:sp>
    </p:spTree>
    <p:extLst>
      <p:ext uri="{BB962C8B-B14F-4D97-AF65-F5344CB8AC3E}">
        <p14:creationId xmlns:p14="http://schemas.microsoft.com/office/powerpoint/2010/main" val="1434174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E28738-A28C-41BC-B6F4-839299687419}" type="datetimeFigureOut">
              <a:rPr lang="en-US" smtClean="0"/>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08BE5-F72B-4DF5-837A-4BC3846AA162}" type="slidenum">
              <a:rPr lang="en-US" smtClean="0"/>
              <a:t>‹#›</a:t>
            </a:fld>
            <a:endParaRPr lang="en-US"/>
          </a:p>
        </p:txBody>
      </p:sp>
    </p:spTree>
    <p:extLst>
      <p:ext uri="{BB962C8B-B14F-4D97-AF65-F5344CB8AC3E}">
        <p14:creationId xmlns:p14="http://schemas.microsoft.com/office/powerpoint/2010/main" val="4116067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E28738-A28C-41BC-B6F4-839299687419}" type="datetimeFigureOut">
              <a:rPr lang="en-US" smtClean="0"/>
              <a:t>4/20/2021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108BE5-F72B-4DF5-837A-4BC3846AA162}" type="slidenum">
              <a:rPr lang="en-US" smtClean="0"/>
              <a:t>‹#›</a:t>
            </a:fld>
            <a:endParaRPr lang="en-US"/>
          </a:p>
        </p:txBody>
      </p:sp>
    </p:spTree>
    <p:extLst>
      <p:ext uri="{BB962C8B-B14F-4D97-AF65-F5344CB8AC3E}">
        <p14:creationId xmlns:p14="http://schemas.microsoft.com/office/powerpoint/2010/main" val="2676279859"/>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0DD03F-0BE5-47F0-8312-B94F7167AB03}"/>
              </a:ext>
            </a:extLst>
          </p:cNvPr>
          <p:cNvSpPr/>
          <p:nvPr/>
        </p:nvSpPr>
        <p:spPr>
          <a:xfrm>
            <a:off x="0" y="0"/>
            <a:ext cx="216509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2690969" y="2714625"/>
            <a:ext cx="9144000" cy="3246818"/>
          </a:xfrm>
        </p:spPr>
        <p:txBody>
          <a:bodyPr>
            <a:normAutofit/>
          </a:bodyPr>
          <a:lstStyle/>
          <a:p>
            <a:r>
              <a:rPr lang="en-US" sz="5400" dirty="0">
                <a:latin typeface="Arial" panose="020B0604020202020204" pitchFamily="34" charset="0"/>
                <a:cs typeface="Arial" panose="020B0604020202020204" pitchFamily="34" charset="0"/>
              </a:rPr>
              <a:t>Ellen G. Makofsky</a:t>
            </a:r>
          </a:p>
          <a:p>
            <a:r>
              <a:rPr lang="en-US" sz="4800" dirty="0">
                <a:latin typeface="Arial" panose="020B0604020202020204" pitchFamily="34" charset="0"/>
                <a:cs typeface="Arial" panose="020B0604020202020204" pitchFamily="34" charset="0"/>
              </a:rPr>
              <a:t>600 Old Country Road</a:t>
            </a:r>
          </a:p>
          <a:p>
            <a:r>
              <a:rPr lang="en-US" sz="4800" dirty="0">
                <a:latin typeface="Arial" panose="020B0604020202020204" pitchFamily="34" charset="0"/>
                <a:cs typeface="Arial" panose="020B0604020202020204" pitchFamily="34" charset="0"/>
              </a:rPr>
              <a:t>Garden City, New York 11530</a:t>
            </a:r>
          </a:p>
          <a:p>
            <a:r>
              <a:rPr lang="en-US" sz="4800" dirty="0">
                <a:latin typeface="Arial" panose="020B0604020202020204" pitchFamily="34" charset="0"/>
                <a:cs typeface="Arial" panose="020B0604020202020204" pitchFamily="34" charset="0"/>
              </a:rPr>
              <a:t>Ellen@MakofskyLaw.com</a:t>
            </a:r>
          </a:p>
        </p:txBody>
      </p:sp>
      <p:sp>
        <p:nvSpPr>
          <p:cNvPr id="2" name="Rectangle 1">
            <a:extLst>
              <a:ext uri="{FF2B5EF4-FFF2-40B4-BE49-F238E27FC236}">
                <a16:creationId xmlns:a16="http://schemas.microsoft.com/office/drawing/2014/main" id="{8BE4B0E0-85E4-44AF-AEB5-90801FD06298}"/>
              </a:ext>
            </a:extLst>
          </p:cNvPr>
          <p:cNvSpPr/>
          <p:nvPr/>
        </p:nvSpPr>
        <p:spPr>
          <a:xfrm>
            <a:off x="0" y="0"/>
            <a:ext cx="1562100" cy="6858000"/>
          </a:xfrm>
          <a:prstGeom prst="rect">
            <a:avLst/>
          </a:prstGeom>
          <a:solidFill>
            <a:srgbClr val="801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88A1BD06-7B69-4924-9D13-84EC2833C9A3}"/>
              </a:ext>
            </a:extLst>
          </p:cNvPr>
          <p:cNvCxnSpPr>
            <a:cxnSpLocks/>
          </p:cNvCxnSpPr>
          <p:nvPr/>
        </p:nvCxnSpPr>
        <p:spPr>
          <a:xfrm>
            <a:off x="1639218" y="0"/>
            <a:ext cx="0" cy="6858000"/>
          </a:xfrm>
          <a:prstGeom prst="line">
            <a:avLst/>
          </a:prstGeom>
          <a:ln w="161925" cmpd="dbl">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949E626-7AB7-413A-A2A5-C8A8E7EE6E99}"/>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saturation sat="131000"/>
                    </a14:imgEffect>
                    <a14:imgEffect>
                      <a14:brightnessContrast bright="32000" contrast="-100000"/>
                    </a14:imgEffect>
                  </a14:imgLayer>
                </a14:imgProps>
              </a:ext>
              <a:ext uri="{28A0092B-C50C-407E-A947-70E740481C1C}">
                <a14:useLocalDpi xmlns:a14="http://schemas.microsoft.com/office/drawing/2010/main" val="0"/>
              </a:ext>
            </a:extLst>
          </a:blip>
          <a:stretch>
            <a:fillRect/>
          </a:stretch>
        </p:blipFill>
        <p:spPr>
          <a:xfrm>
            <a:off x="2165094" y="180975"/>
            <a:ext cx="9430583" cy="2695575"/>
          </a:xfrm>
          <a:prstGeom prst="rect">
            <a:avLst/>
          </a:prstGeom>
        </p:spPr>
      </p:pic>
      <p:sp>
        <p:nvSpPr>
          <p:cNvPr id="7" name="TextBox 6">
            <a:extLst>
              <a:ext uri="{FF2B5EF4-FFF2-40B4-BE49-F238E27FC236}">
                <a16:creationId xmlns:a16="http://schemas.microsoft.com/office/drawing/2014/main" id="{8BDE30BF-4759-4DDD-AFFE-1FF2AB3363BA}"/>
              </a:ext>
            </a:extLst>
          </p:cNvPr>
          <p:cNvSpPr txBox="1"/>
          <p:nvPr/>
        </p:nvSpPr>
        <p:spPr>
          <a:xfrm>
            <a:off x="10814627" y="6396335"/>
            <a:ext cx="1562099" cy="461665"/>
          </a:xfrm>
          <a:prstGeom prst="rect">
            <a:avLst/>
          </a:prstGeom>
          <a:noFill/>
        </p:spPr>
        <p:txBody>
          <a:bodyPr wrap="square" rtlCol="0">
            <a:spAutoFit/>
          </a:bodyPr>
          <a:lstStyle/>
          <a:p>
            <a:r>
              <a:rPr lang="en-US" sz="2400" dirty="0"/>
              <a:t>4.22.2021</a:t>
            </a:r>
          </a:p>
        </p:txBody>
      </p:sp>
    </p:spTree>
    <p:extLst>
      <p:ext uri="{BB962C8B-B14F-4D97-AF65-F5344CB8AC3E}">
        <p14:creationId xmlns:p14="http://schemas.microsoft.com/office/powerpoint/2010/main" val="3082093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2009775"/>
          </a:xfrm>
        </p:spPr>
        <p:txBody>
          <a:bodyPr>
            <a:normAutofit/>
          </a:bodyPr>
          <a:lstStyle/>
          <a:p>
            <a:pPr algn="ctr"/>
            <a:r>
              <a:rPr lang="en-US" sz="6600" dirty="0">
                <a:latin typeface="Arial" panose="020B0604020202020204" pitchFamily="34" charset="0"/>
                <a:cs typeface="Arial" panose="020B0604020202020204" pitchFamily="34" charset="0"/>
              </a:rPr>
              <a:t>Changes to the Form (Simplification as Goal)</a:t>
            </a:r>
          </a:p>
        </p:txBody>
      </p:sp>
      <p:sp>
        <p:nvSpPr>
          <p:cNvPr id="3" name="Content Placeholder 2"/>
          <p:cNvSpPr>
            <a:spLocks noGrp="1"/>
          </p:cNvSpPr>
          <p:nvPr>
            <p:ph idx="1"/>
          </p:nvPr>
        </p:nvSpPr>
        <p:spPr>
          <a:xfrm>
            <a:off x="76200" y="2009774"/>
            <a:ext cx="10039350" cy="4351338"/>
          </a:xfrm>
        </p:spPr>
        <p:txBody>
          <a:bodyPr>
            <a:normAutofit/>
          </a:bodyPr>
          <a:lstStyle/>
          <a:p>
            <a:r>
              <a:rPr lang="en-US" sz="3600" dirty="0">
                <a:latin typeface="Arial" panose="020B0604020202020204" pitchFamily="34" charset="0"/>
                <a:cs typeface="Arial" panose="020B0604020202020204" pitchFamily="34" charset="0"/>
              </a:rPr>
              <a:t>Sections identified as “Optional” may be omitted and replaced by “Intentionally Omitted” (alphabetical lettering remains the same)</a:t>
            </a:r>
          </a:p>
          <a:p>
            <a:r>
              <a:rPr lang="en-US" sz="3600" dirty="0">
                <a:latin typeface="Arial" panose="020B0604020202020204" pitchFamily="34" charset="0"/>
                <a:cs typeface="Arial" panose="020B0604020202020204" pitchFamily="34" charset="0"/>
              </a:rPr>
              <a:t>If you designate more that one agent and do not indicate they can act separately they must act together</a:t>
            </a:r>
          </a:p>
          <a:p>
            <a:pPr lvl="1"/>
            <a:r>
              <a:rPr lang="en-US" sz="3200" dirty="0">
                <a:latin typeface="Arial" panose="020B0604020202020204" pitchFamily="34" charset="0"/>
                <a:cs typeface="Arial" panose="020B0604020202020204" pitchFamily="34" charset="0"/>
              </a:rPr>
              <a:t>(  ) My agents may act SEPARATELY</a:t>
            </a:r>
          </a:p>
          <a:p>
            <a:pPr marL="457200" lvl="1" indent="0">
              <a:buNone/>
            </a:pPr>
            <a:endParaRPr lang="en-US" sz="3200" dirty="0">
              <a:latin typeface="Arial" panose="020B0604020202020204" pitchFamily="34" charset="0"/>
              <a:cs typeface="Arial" panose="020B0604020202020204" pitchFamily="34" charset="0"/>
            </a:endParaRPr>
          </a:p>
          <a:p>
            <a:pPr lvl="1"/>
            <a:endParaRPr lang="en-US" sz="32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3984F87-30EC-40F3-8E60-58932BC4F53F}"/>
              </a:ext>
            </a:extLst>
          </p:cNvPr>
          <p:cNvSpPr txBox="1"/>
          <p:nvPr/>
        </p:nvSpPr>
        <p:spPr>
          <a:xfrm>
            <a:off x="0" y="6495191"/>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Makofsky Law Group, P.C. ● 600 Old Country Rd., Suite 444, Garden City, NY 11530 ● 516-228-6522 ● Ellen@MakofskyLaw.com</a:t>
            </a:r>
          </a:p>
        </p:txBody>
      </p:sp>
    </p:spTree>
    <p:extLst>
      <p:ext uri="{BB962C8B-B14F-4D97-AF65-F5344CB8AC3E}">
        <p14:creationId xmlns:p14="http://schemas.microsoft.com/office/powerpoint/2010/main" val="4070305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4255"/>
            <a:ext cx="12191999" cy="1404938"/>
          </a:xfrm>
        </p:spPr>
        <p:txBody>
          <a:bodyPr>
            <a:normAutofit/>
          </a:bodyPr>
          <a:lstStyle/>
          <a:p>
            <a:pPr algn="ctr"/>
            <a:r>
              <a:rPr lang="en-US" sz="6600" dirty="0">
                <a:latin typeface="Arial" panose="020B0604020202020204" pitchFamily="34" charset="0"/>
                <a:cs typeface="Arial" panose="020B0604020202020204" pitchFamily="34" charset="0"/>
              </a:rPr>
              <a:t>Construction Changes</a:t>
            </a:r>
          </a:p>
        </p:txBody>
      </p:sp>
      <p:sp>
        <p:nvSpPr>
          <p:cNvPr id="3" name="Content Placeholder 2"/>
          <p:cNvSpPr>
            <a:spLocks noGrp="1"/>
          </p:cNvSpPr>
          <p:nvPr>
            <p:ph idx="1"/>
          </p:nvPr>
        </p:nvSpPr>
        <p:spPr>
          <a:xfrm>
            <a:off x="104774" y="1205705"/>
            <a:ext cx="10791825" cy="4976019"/>
          </a:xfrm>
        </p:spPr>
        <p:txBody>
          <a:bodyPr>
            <a:normAutofit lnSpcReduction="10000"/>
          </a:bodyPr>
          <a:lstStyle/>
          <a:p>
            <a:r>
              <a:rPr lang="en-US" sz="3600" dirty="0">
                <a:latin typeface="Arial" panose="020B0604020202020204" pitchFamily="34" charset="0"/>
                <a:cs typeface="Arial" panose="020B0604020202020204" pitchFamily="34" charset="0"/>
              </a:rPr>
              <a:t>Statutory powers</a:t>
            </a:r>
          </a:p>
          <a:p>
            <a:pPr marL="457200" lvl="1" indent="0">
              <a:buNone/>
            </a:pPr>
            <a:r>
              <a:rPr lang="en-US" sz="3200" dirty="0">
                <a:latin typeface="Arial" panose="020B0604020202020204" pitchFamily="34" charset="0"/>
                <a:cs typeface="Arial" panose="020B0604020202020204" pitchFamily="34" charset="0"/>
              </a:rPr>
              <a:t>(D) </a:t>
            </a:r>
            <a:r>
              <a:rPr lang="en-US" sz="3600" dirty="0">
                <a:latin typeface="Arial" panose="020B0604020202020204" pitchFamily="34" charset="0"/>
                <a:cs typeface="Arial" panose="020B0604020202020204" pitchFamily="34" charset="0"/>
              </a:rPr>
              <a:t>Banking - 2 agents may delegate sole    	 	authority to other agent via (O)</a:t>
            </a:r>
          </a:p>
          <a:p>
            <a:pPr marL="1085850" lvl="1" indent="-628650">
              <a:buAutoNum type="romanUcParenBoth"/>
            </a:pPr>
            <a:r>
              <a:rPr lang="en-US" sz="3600" dirty="0">
                <a:latin typeface="Arial" panose="020B0604020202020204" pitchFamily="34" charset="0"/>
                <a:cs typeface="Arial" panose="020B0604020202020204" pitchFamily="34" charset="0"/>
              </a:rPr>
              <a:t>Personal and family maintenance  $500 to $5000 in the aggregate</a:t>
            </a:r>
          </a:p>
          <a:p>
            <a:pPr marL="1200150" lvl="1" indent="-742950">
              <a:buAutoNum type="alphaLcParenBoth" startAt="11"/>
            </a:pPr>
            <a:r>
              <a:rPr lang="en-US" sz="3600" dirty="0">
                <a:latin typeface="Arial" panose="020B0604020202020204" pitchFamily="34" charset="0"/>
                <a:cs typeface="Arial" panose="020B0604020202020204" pitchFamily="34" charset="0"/>
              </a:rPr>
              <a:t>Financial matters relating to health care; records reports and statements </a:t>
            </a:r>
          </a:p>
          <a:p>
            <a:pPr marL="1143000" lvl="1" indent="-685800">
              <a:buNone/>
            </a:pPr>
            <a:r>
              <a:rPr lang="en-US" sz="3600" dirty="0">
                <a:latin typeface="Arial" panose="020B0604020202020204" pitchFamily="34" charset="0"/>
                <a:cs typeface="Arial" panose="020B0604020202020204" pitchFamily="34" charset="0"/>
              </a:rPr>
              <a:t>(L) Retirement benefit transactions – power to designate changes re beneficiaries must be authorized in Modifications section</a:t>
            </a:r>
          </a:p>
        </p:txBody>
      </p:sp>
      <p:sp>
        <p:nvSpPr>
          <p:cNvPr id="5" name="TextBox 4">
            <a:extLst>
              <a:ext uri="{FF2B5EF4-FFF2-40B4-BE49-F238E27FC236}">
                <a16:creationId xmlns:a16="http://schemas.microsoft.com/office/drawing/2014/main" id="{C7E74BA2-2477-4B52-8A3B-5DA4774D42E8}"/>
              </a:ext>
            </a:extLst>
          </p:cNvPr>
          <p:cNvSpPr txBox="1"/>
          <p:nvPr/>
        </p:nvSpPr>
        <p:spPr>
          <a:xfrm>
            <a:off x="0" y="6495191"/>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Makofsky Law Group, P.C. ● 600 Old Country Rd., Suite 444, Garden City, NY 11530 ● 516-228-6522 ● Ellen@MakofskyLaw.com</a:t>
            </a:r>
          </a:p>
        </p:txBody>
      </p:sp>
    </p:spTree>
    <p:extLst>
      <p:ext uri="{BB962C8B-B14F-4D97-AF65-F5344CB8AC3E}">
        <p14:creationId xmlns:p14="http://schemas.microsoft.com/office/powerpoint/2010/main" val="2427479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255"/>
            <a:ext cx="12192000" cy="1325563"/>
          </a:xfrm>
        </p:spPr>
        <p:txBody>
          <a:bodyPr>
            <a:normAutofit/>
          </a:bodyPr>
          <a:lstStyle/>
          <a:p>
            <a:pPr algn="ctr"/>
            <a:r>
              <a:rPr lang="en-US" sz="6600" dirty="0">
                <a:latin typeface="Arial" panose="020B0604020202020204" pitchFamily="34" charset="0"/>
                <a:cs typeface="Arial" panose="020B0604020202020204" pitchFamily="34" charset="0"/>
              </a:rPr>
              <a:t>Signing Requirements</a:t>
            </a:r>
          </a:p>
        </p:txBody>
      </p:sp>
      <p:pic>
        <p:nvPicPr>
          <p:cNvPr id="4" name="Picture 3">
            <a:extLst>
              <a:ext uri="{FF2B5EF4-FFF2-40B4-BE49-F238E27FC236}">
                <a16:creationId xmlns:a16="http://schemas.microsoft.com/office/drawing/2014/main" id="{655F3AA2-E38C-4192-931D-60AA0615C8D1}"/>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GlowEdges trans="0" smoothness="0"/>
                    </a14:imgEffect>
                  </a14:imgLayer>
                </a14:imgProps>
              </a:ext>
            </a:extLst>
          </a:blip>
          <a:srcRect l="3542" t="9200" r="4791" b="16800"/>
          <a:stretch/>
        </p:blipFill>
        <p:spPr>
          <a:xfrm rot="21275809">
            <a:off x="7994022" y="4708937"/>
            <a:ext cx="4191000" cy="1762125"/>
          </a:xfrm>
          <a:prstGeom prst="rect">
            <a:avLst/>
          </a:prstGeom>
        </p:spPr>
      </p:pic>
      <p:sp>
        <p:nvSpPr>
          <p:cNvPr id="3" name="Content Placeholder 2"/>
          <p:cNvSpPr>
            <a:spLocks noGrp="1"/>
          </p:cNvSpPr>
          <p:nvPr>
            <p:ph idx="1"/>
          </p:nvPr>
        </p:nvSpPr>
        <p:spPr>
          <a:xfrm>
            <a:off x="66675" y="1337561"/>
            <a:ext cx="10515600" cy="4351338"/>
          </a:xfrm>
        </p:spPr>
        <p:txBody>
          <a:bodyPr>
            <a:normAutofit/>
          </a:bodyPr>
          <a:lstStyle/>
          <a:p>
            <a:r>
              <a:rPr lang="en-US" sz="3600" dirty="0">
                <a:latin typeface="Arial" panose="020B0604020202020204" pitchFamily="34" charset="0"/>
                <a:cs typeface="Arial" panose="020B0604020202020204" pitchFamily="34" charset="0"/>
              </a:rPr>
              <a:t>Principal may direct a 3</a:t>
            </a:r>
            <a:r>
              <a:rPr lang="en-US" sz="3600" baseline="30000" dirty="0">
                <a:latin typeface="Arial" panose="020B0604020202020204" pitchFamily="34" charset="0"/>
                <a:cs typeface="Arial" panose="020B0604020202020204" pitchFamily="34" charset="0"/>
              </a:rPr>
              <a:t>rd</a:t>
            </a:r>
            <a:r>
              <a:rPr lang="en-US" sz="3600" dirty="0">
                <a:latin typeface="Arial" panose="020B0604020202020204" pitchFamily="34" charset="0"/>
                <a:cs typeface="Arial" panose="020B0604020202020204" pitchFamily="34" charset="0"/>
              </a:rPr>
              <a:t> party to sign POA</a:t>
            </a:r>
          </a:p>
          <a:p>
            <a:pPr lvl="1"/>
            <a:r>
              <a:rPr lang="en-US" sz="3200" dirty="0">
                <a:latin typeface="Arial" panose="020B0604020202020204" pitchFamily="34" charset="0"/>
                <a:cs typeface="Arial" panose="020B0604020202020204" pitchFamily="34" charset="0"/>
              </a:rPr>
              <a:t>Principal must have capacity</a:t>
            </a:r>
          </a:p>
          <a:p>
            <a:pPr lvl="1"/>
            <a:r>
              <a:rPr lang="en-US" sz="3200" dirty="0">
                <a:latin typeface="Arial" panose="020B0604020202020204" pitchFamily="34" charset="0"/>
                <a:cs typeface="Arial" panose="020B0604020202020204" pitchFamily="34" charset="0"/>
              </a:rPr>
              <a:t>3</a:t>
            </a:r>
            <a:r>
              <a:rPr lang="en-US" sz="3200" baseline="30000" dirty="0">
                <a:latin typeface="Arial" panose="020B0604020202020204" pitchFamily="34" charset="0"/>
                <a:cs typeface="Arial" panose="020B0604020202020204" pitchFamily="34" charset="0"/>
              </a:rPr>
              <a:t>rd</a:t>
            </a:r>
            <a:r>
              <a:rPr lang="en-US" sz="3200" dirty="0">
                <a:latin typeface="Arial" panose="020B0604020202020204" pitchFamily="34" charset="0"/>
                <a:cs typeface="Arial" panose="020B0604020202020204" pitchFamily="34" charset="0"/>
              </a:rPr>
              <a:t> party must sign at direction and presence of principal</a:t>
            </a:r>
          </a:p>
          <a:p>
            <a:pPr lvl="1"/>
            <a:r>
              <a:rPr lang="en-US" sz="3200" dirty="0">
                <a:latin typeface="Arial" panose="020B0604020202020204" pitchFamily="34" charset="0"/>
                <a:cs typeface="Arial" panose="020B0604020202020204" pitchFamily="34" charset="0"/>
              </a:rPr>
              <a:t>3</a:t>
            </a:r>
            <a:r>
              <a:rPr lang="en-US" sz="3200" baseline="30000" dirty="0">
                <a:latin typeface="Arial" panose="020B0604020202020204" pitchFamily="34" charset="0"/>
                <a:cs typeface="Arial" panose="020B0604020202020204" pitchFamily="34" charset="0"/>
              </a:rPr>
              <a:t>rd</a:t>
            </a:r>
            <a:r>
              <a:rPr lang="en-US" sz="3200" dirty="0">
                <a:latin typeface="Arial" panose="020B0604020202020204" pitchFamily="34" charset="0"/>
                <a:cs typeface="Arial" panose="020B0604020202020204" pitchFamily="34" charset="0"/>
              </a:rPr>
              <a:t>  party writes or prints principals name and then signs own name</a:t>
            </a:r>
            <a:endParaRPr lang="en-US" sz="36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Allows competent disabled person to appoint agent despite infirmities</a:t>
            </a:r>
          </a:p>
        </p:txBody>
      </p:sp>
      <p:sp>
        <p:nvSpPr>
          <p:cNvPr id="6" name="TextBox 5">
            <a:extLst>
              <a:ext uri="{FF2B5EF4-FFF2-40B4-BE49-F238E27FC236}">
                <a16:creationId xmlns:a16="http://schemas.microsoft.com/office/drawing/2014/main" id="{828EF4C7-9CD5-40B4-BF25-AE0FC784F31F}"/>
              </a:ext>
            </a:extLst>
          </p:cNvPr>
          <p:cNvSpPr txBox="1"/>
          <p:nvPr/>
        </p:nvSpPr>
        <p:spPr>
          <a:xfrm>
            <a:off x="0" y="6495191"/>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Makofsky Law Group, P.C. ● 600 Old Country Rd., Suite 444, Garden City, NY 11530 ● 516-228-6522 ● Ellen@MakofskyLaw.com</a:t>
            </a:r>
          </a:p>
        </p:txBody>
      </p:sp>
    </p:spTree>
    <p:extLst>
      <p:ext uri="{BB962C8B-B14F-4D97-AF65-F5344CB8AC3E}">
        <p14:creationId xmlns:p14="http://schemas.microsoft.com/office/powerpoint/2010/main" val="3959232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Autofit/>
          </a:bodyPr>
          <a:lstStyle/>
          <a:p>
            <a:pPr algn="ctr"/>
            <a:r>
              <a:rPr lang="en-US" sz="6600" dirty="0">
                <a:latin typeface="Arial" panose="020B0604020202020204" pitchFamily="34" charset="0"/>
                <a:cs typeface="Arial" panose="020B0604020202020204" pitchFamily="34" charset="0"/>
              </a:rPr>
              <a:t>Raised Fraud/Abuse Concern</a:t>
            </a:r>
          </a:p>
        </p:txBody>
      </p:sp>
      <p:sp>
        <p:nvSpPr>
          <p:cNvPr id="3" name="Content Placeholder 2"/>
          <p:cNvSpPr>
            <a:spLocks noGrp="1"/>
          </p:cNvSpPr>
          <p:nvPr>
            <p:ph idx="1"/>
          </p:nvPr>
        </p:nvSpPr>
        <p:spPr>
          <a:xfrm>
            <a:off x="161641" y="1325563"/>
            <a:ext cx="10534934" cy="4484640"/>
          </a:xfrm>
        </p:spPr>
        <p:txBody>
          <a:bodyPr>
            <a:normAutofit/>
          </a:bodyPr>
          <a:lstStyle/>
          <a:p>
            <a:r>
              <a:rPr lang="en-US" sz="3600" dirty="0">
                <a:latin typeface="Arial" panose="020B0604020202020204" pitchFamily="34" charset="0"/>
                <a:cs typeface="Arial" panose="020B0604020202020204" pitchFamily="34" charset="0"/>
              </a:rPr>
              <a:t>Chapter Amendment as compromise</a:t>
            </a:r>
          </a:p>
          <a:p>
            <a:pPr lvl="1"/>
            <a:r>
              <a:rPr lang="en-US" sz="3200" dirty="0">
                <a:latin typeface="Arial" panose="020B0604020202020204" pitchFamily="34" charset="0"/>
                <a:cs typeface="Arial" panose="020B0604020202020204" pitchFamily="34" charset="0"/>
              </a:rPr>
              <a:t>Requires 2 witnesses</a:t>
            </a:r>
          </a:p>
          <a:p>
            <a:pPr lvl="2"/>
            <a:r>
              <a:rPr lang="en-US" sz="3200" dirty="0">
                <a:latin typeface="Arial" panose="020B0604020202020204" pitchFamily="34" charset="0"/>
                <a:cs typeface="Arial" panose="020B0604020202020204" pitchFamily="34" charset="0"/>
              </a:rPr>
              <a:t>Witness may NOT be the agent or permissible recipient of a gift authorized by the POA</a:t>
            </a:r>
          </a:p>
          <a:p>
            <a:pPr lvl="2"/>
            <a:r>
              <a:rPr lang="en-US" sz="3200" dirty="0">
                <a:latin typeface="Arial" panose="020B0604020202020204" pitchFamily="34" charset="0"/>
                <a:cs typeface="Arial" panose="020B0604020202020204" pitchFamily="34" charset="0"/>
              </a:rPr>
              <a:t>Witness may also be the notary</a:t>
            </a:r>
          </a:p>
          <a:p>
            <a:pPr lvl="2"/>
            <a:endParaRPr lang="en-US" sz="3200" dirty="0">
              <a:latin typeface="Arial" panose="020B0604020202020204" pitchFamily="34" charset="0"/>
              <a:cs typeface="Arial" panose="020B0604020202020204" pitchFamily="34" charset="0"/>
            </a:endParaRPr>
          </a:p>
          <a:p>
            <a:pPr lvl="1"/>
            <a:endParaRPr lang="en-US" sz="3200" dirty="0">
              <a:latin typeface="Arial" panose="020B0604020202020204" pitchFamily="34" charset="0"/>
              <a:cs typeface="Arial" panose="020B0604020202020204" pitchFamily="34" charset="0"/>
            </a:endParaRPr>
          </a:p>
          <a:p>
            <a:endParaRPr lang="en-US" sz="3200" dirty="0"/>
          </a:p>
        </p:txBody>
      </p:sp>
      <p:pic>
        <p:nvPicPr>
          <p:cNvPr id="8194" name="Picture 2" descr="Im A Fraud GIFs - Get the best GIF on GIPHY">
            <a:extLst>
              <a:ext uri="{FF2B5EF4-FFF2-40B4-BE49-F238E27FC236}">
                <a16:creationId xmlns:a16="http://schemas.microsoft.com/office/drawing/2014/main" id="{B611B639-68DA-4619-9C83-B2E6F0E8333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34337" y="3805238"/>
            <a:ext cx="2586037" cy="2586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27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81125"/>
          </a:xfrm>
        </p:spPr>
        <p:txBody>
          <a:bodyPr>
            <a:noAutofit/>
          </a:bodyPr>
          <a:lstStyle/>
          <a:p>
            <a:pPr algn="ctr"/>
            <a:r>
              <a:rPr lang="en-US" sz="6200" dirty="0">
                <a:latin typeface="Arial" panose="020B0604020202020204" pitchFamily="34" charset="0"/>
                <a:cs typeface="Arial" panose="020B0604020202020204" pitchFamily="34" charset="0"/>
              </a:rPr>
              <a:t>Signing Requirements for Witness</a:t>
            </a:r>
          </a:p>
        </p:txBody>
      </p:sp>
      <p:sp>
        <p:nvSpPr>
          <p:cNvPr id="3" name="Content Placeholder 2"/>
          <p:cNvSpPr>
            <a:spLocks noGrp="1"/>
          </p:cNvSpPr>
          <p:nvPr>
            <p:ph idx="1"/>
          </p:nvPr>
        </p:nvSpPr>
        <p:spPr>
          <a:xfrm>
            <a:off x="85724" y="1281112"/>
            <a:ext cx="11268075" cy="5024438"/>
          </a:xfrm>
        </p:spPr>
        <p:txBody>
          <a:bodyPr>
            <a:noAutofit/>
          </a:bodyPr>
          <a:lstStyle/>
          <a:p>
            <a:r>
              <a:rPr lang="en-US" sz="3600" dirty="0">
                <a:latin typeface="Arial" panose="020B0604020202020204" pitchFamily="34" charset="0"/>
                <a:cs typeface="Arial" panose="020B0604020202020204" pitchFamily="34" charset="0"/>
              </a:rPr>
              <a:t>By signing as a witness, I acknowledge that the principal signed the Power of Attorney in my presence and in the presence of the other witness, or that the principal acknowledged to me that the principal’s signature was affixed by him or her or at his or her direction. I also acknowledge that the principal has stated that this Power of Attorney reflects his or her wishes and that he or she has signed it voluntarily. I am not named herein as an agent or as a permissible recipient of gifts.</a:t>
            </a:r>
          </a:p>
        </p:txBody>
      </p:sp>
      <p:sp>
        <p:nvSpPr>
          <p:cNvPr id="5" name="TextBox 4">
            <a:extLst>
              <a:ext uri="{FF2B5EF4-FFF2-40B4-BE49-F238E27FC236}">
                <a16:creationId xmlns:a16="http://schemas.microsoft.com/office/drawing/2014/main" id="{6A4E7E64-7F2D-4B03-B336-0BE75E6E9B20}"/>
              </a:ext>
            </a:extLst>
          </p:cNvPr>
          <p:cNvSpPr txBox="1"/>
          <p:nvPr/>
        </p:nvSpPr>
        <p:spPr>
          <a:xfrm>
            <a:off x="0" y="6495191"/>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Makofsky Law Group, P.C. ● 600 Old Country Rd., Suite 444, Garden City, NY 11530 ● 516-228-6522 ● Ellen@MakofskyLaw.com</a:t>
            </a:r>
          </a:p>
        </p:txBody>
      </p:sp>
    </p:spTree>
    <p:extLst>
      <p:ext uri="{BB962C8B-B14F-4D97-AF65-F5344CB8AC3E}">
        <p14:creationId xmlns:p14="http://schemas.microsoft.com/office/powerpoint/2010/main" val="3724702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1999" cy="1325563"/>
          </a:xfrm>
        </p:spPr>
        <p:txBody>
          <a:bodyPr>
            <a:normAutofit/>
          </a:bodyPr>
          <a:lstStyle/>
          <a:p>
            <a:pPr algn="ctr"/>
            <a:r>
              <a:rPr lang="en-US" sz="6600" dirty="0">
                <a:latin typeface="Arial" panose="020B0604020202020204" pitchFamily="34" charset="0"/>
                <a:cs typeface="Arial" panose="020B0604020202020204" pitchFamily="34" charset="0"/>
              </a:rPr>
              <a:t>Agents</a:t>
            </a:r>
          </a:p>
        </p:txBody>
      </p:sp>
      <p:sp>
        <p:nvSpPr>
          <p:cNvPr id="3" name="Content Placeholder 2"/>
          <p:cNvSpPr>
            <a:spLocks noGrp="1"/>
          </p:cNvSpPr>
          <p:nvPr>
            <p:ph idx="1"/>
          </p:nvPr>
        </p:nvSpPr>
        <p:spPr>
          <a:xfrm>
            <a:off x="66675" y="1253331"/>
            <a:ext cx="11630025" cy="5080794"/>
          </a:xfrm>
        </p:spPr>
        <p:txBody>
          <a:bodyPr>
            <a:normAutofit/>
          </a:bodyPr>
          <a:lstStyle/>
          <a:p>
            <a:r>
              <a:rPr lang="en-US" sz="3600" dirty="0">
                <a:latin typeface="Arial" panose="020B0604020202020204" pitchFamily="34" charset="0"/>
                <a:cs typeface="Arial" panose="020B0604020202020204" pitchFamily="34" charset="0"/>
              </a:rPr>
              <a:t>Important Information for the Agent</a:t>
            </a:r>
            <a:endParaRPr lang="en-US" sz="3200" dirty="0">
              <a:latin typeface="Arial" panose="020B0604020202020204" pitchFamily="34" charset="0"/>
              <a:cs typeface="Arial" panose="020B0604020202020204" pitchFamily="34" charset="0"/>
            </a:endParaRPr>
          </a:p>
          <a:p>
            <a:pPr lvl="1"/>
            <a:r>
              <a:rPr lang="en-US" sz="3200" dirty="0">
                <a:latin typeface="Arial" panose="020B0604020202020204" pitchFamily="34" charset="0"/>
                <a:cs typeface="Arial" panose="020B0604020202020204" pitchFamily="34" charset="0"/>
              </a:rPr>
              <a:t>Remains an element of the new form</a:t>
            </a:r>
          </a:p>
          <a:p>
            <a:r>
              <a:rPr lang="en-US" sz="3600" dirty="0">
                <a:latin typeface="Arial" panose="020B0604020202020204" pitchFamily="34" charset="0"/>
                <a:cs typeface="Arial" panose="020B0604020202020204" pitchFamily="34" charset="0"/>
              </a:rPr>
              <a:t>Agent’s acknowledged signature must be affixed to POA for it to be in full force and effect</a:t>
            </a:r>
          </a:p>
          <a:p>
            <a:pPr lvl="1"/>
            <a:r>
              <a:rPr lang="en-US" sz="3200" dirty="0">
                <a:latin typeface="Arial" panose="020B0604020202020204" pitchFamily="34" charset="0"/>
                <a:cs typeface="Arial" panose="020B0604020202020204" pitchFamily="34" charset="0"/>
              </a:rPr>
              <a:t>Successor agent’s acknowledged signature is not initially required</a:t>
            </a:r>
          </a:p>
          <a:p>
            <a:r>
              <a:rPr lang="en-US" sz="3600" dirty="0">
                <a:latin typeface="Arial" panose="020B0604020202020204" pitchFamily="34" charset="0"/>
                <a:cs typeface="Arial" panose="020B0604020202020204" pitchFamily="34" charset="0"/>
              </a:rPr>
              <a:t>Line for date of agent’s signature now included</a:t>
            </a:r>
          </a:p>
          <a:p>
            <a:endParaRPr lang="en-US" sz="36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B080D6E-8863-4F52-BD54-F09B0162B3AD}"/>
              </a:ext>
            </a:extLst>
          </p:cNvPr>
          <p:cNvSpPr txBox="1"/>
          <p:nvPr/>
        </p:nvSpPr>
        <p:spPr>
          <a:xfrm>
            <a:off x="0" y="6495191"/>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Makofsky Law Group, P.C. ● 600 Old Country Rd., Suite 444, Garden City, NY 11530 ● 516-228-6522 ● Ellen@MakofskyLaw.com</a:t>
            </a:r>
          </a:p>
        </p:txBody>
      </p:sp>
    </p:spTree>
    <p:extLst>
      <p:ext uri="{BB962C8B-B14F-4D97-AF65-F5344CB8AC3E}">
        <p14:creationId xmlns:p14="http://schemas.microsoft.com/office/powerpoint/2010/main" val="667282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8255"/>
            <a:ext cx="12192000" cy="1325563"/>
          </a:xfrm>
        </p:spPr>
        <p:txBody>
          <a:bodyPr>
            <a:normAutofit/>
          </a:bodyPr>
          <a:lstStyle/>
          <a:p>
            <a:pPr algn="ctr"/>
            <a:r>
              <a:rPr lang="en-US" sz="6600" dirty="0">
                <a:latin typeface="Arial" panose="020B0604020202020204" pitchFamily="34" charset="0"/>
                <a:cs typeface="Arial" panose="020B0604020202020204" pitchFamily="34" charset="0"/>
              </a:rPr>
              <a:t>Practice Tip</a:t>
            </a:r>
          </a:p>
        </p:txBody>
      </p:sp>
      <p:sp>
        <p:nvSpPr>
          <p:cNvPr id="5" name="Content Placeholder 4"/>
          <p:cNvSpPr>
            <a:spLocks noGrp="1"/>
          </p:cNvSpPr>
          <p:nvPr>
            <p:ph idx="1"/>
          </p:nvPr>
        </p:nvSpPr>
        <p:spPr>
          <a:xfrm>
            <a:off x="89105" y="1253331"/>
            <a:ext cx="8731045" cy="4351338"/>
          </a:xfrm>
        </p:spPr>
        <p:txBody>
          <a:bodyPr>
            <a:normAutofit/>
          </a:bodyPr>
          <a:lstStyle/>
          <a:p>
            <a:r>
              <a:rPr lang="en-US" sz="3600" dirty="0">
                <a:latin typeface="Arial" panose="020B0604020202020204" pitchFamily="34" charset="0"/>
                <a:cs typeface="Arial" panose="020B0604020202020204" pitchFamily="34" charset="0"/>
              </a:rPr>
              <a:t>Secure agent’s signature immediately after execution of POA</a:t>
            </a:r>
          </a:p>
          <a:p>
            <a:pPr lvl="1"/>
            <a:r>
              <a:rPr lang="en-US" sz="3200" dirty="0">
                <a:latin typeface="Arial" panose="020B0604020202020204" pitchFamily="34" charset="0"/>
                <a:cs typeface="Arial" panose="020B0604020202020204" pitchFamily="34" charset="0"/>
              </a:rPr>
              <a:t>POA is not validly executed without agent’s affirmation of duties and responsibilities</a:t>
            </a:r>
          </a:p>
          <a:p>
            <a:pPr lvl="1"/>
            <a:r>
              <a:rPr lang="en-US" sz="3200" dirty="0">
                <a:latin typeface="Arial" panose="020B0604020202020204" pitchFamily="34" charset="0"/>
                <a:cs typeface="Arial" panose="020B0604020202020204" pitchFamily="34" charset="0"/>
              </a:rPr>
              <a:t>In order for agent to be able to act for incapacitated principal agent needs to know POA exists and where it is</a:t>
            </a:r>
          </a:p>
          <a:p>
            <a:pPr lvl="1"/>
            <a:r>
              <a:rPr lang="en-US" sz="3200" dirty="0">
                <a:latin typeface="Arial" panose="020B0604020202020204" pitchFamily="34" charset="0"/>
                <a:cs typeface="Arial" panose="020B0604020202020204" pitchFamily="34" charset="0"/>
              </a:rPr>
              <a:t>Agent is required to act at the direction of principal or in principal’s best interest</a:t>
            </a:r>
          </a:p>
        </p:txBody>
      </p:sp>
      <p:sp>
        <p:nvSpPr>
          <p:cNvPr id="6" name="TextBox 5">
            <a:extLst>
              <a:ext uri="{FF2B5EF4-FFF2-40B4-BE49-F238E27FC236}">
                <a16:creationId xmlns:a16="http://schemas.microsoft.com/office/drawing/2014/main" id="{B725CA4D-252C-4494-8D59-76DE52E3F5F4}"/>
              </a:ext>
            </a:extLst>
          </p:cNvPr>
          <p:cNvSpPr txBox="1"/>
          <p:nvPr/>
        </p:nvSpPr>
        <p:spPr>
          <a:xfrm>
            <a:off x="0" y="6495191"/>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Makofsky Law Group, P.C. ● 600 Old Country Rd., Suite 444, Garden City, NY 11530 ● 516-228-6522 ● Ellen@MakofskyLaw.com</a:t>
            </a:r>
          </a:p>
        </p:txBody>
      </p:sp>
      <p:pic>
        <p:nvPicPr>
          <p:cNvPr id="7170" name="Picture 2" descr="Trucos Sticker by Anita Tips for iOS &amp; Android | GIPHY">
            <a:extLst>
              <a:ext uri="{FF2B5EF4-FFF2-40B4-BE49-F238E27FC236}">
                <a16:creationId xmlns:a16="http://schemas.microsoft.com/office/drawing/2014/main" id="{A5EF1BAC-9F8F-4EAC-AB35-E25761D1C4F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417981">
            <a:off x="8020050" y="847725"/>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071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pPr algn="ctr"/>
            <a:r>
              <a:rPr lang="en-US" sz="6600" dirty="0">
                <a:latin typeface="Arial" panose="020B0604020202020204" pitchFamily="34" charset="0"/>
                <a:cs typeface="Arial" panose="020B0604020202020204" pitchFamily="34" charset="0"/>
              </a:rPr>
              <a:t> Attorneys/Client Frustration</a:t>
            </a:r>
          </a:p>
        </p:txBody>
      </p:sp>
      <p:sp>
        <p:nvSpPr>
          <p:cNvPr id="3" name="Content Placeholder 2"/>
          <p:cNvSpPr>
            <a:spLocks noGrp="1"/>
          </p:cNvSpPr>
          <p:nvPr>
            <p:ph idx="1"/>
          </p:nvPr>
        </p:nvSpPr>
        <p:spPr>
          <a:xfrm>
            <a:off x="87876" y="1253331"/>
            <a:ext cx="10515600" cy="4351338"/>
          </a:xfrm>
        </p:spPr>
        <p:txBody>
          <a:bodyPr>
            <a:normAutofit/>
          </a:bodyPr>
          <a:lstStyle/>
          <a:p>
            <a:r>
              <a:rPr lang="en-US" sz="3600" dirty="0">
                <a:latin typeface="Arial" panose="020B0604020202020204" pitchFamily="34" charset="0"/>
                <a:cs typeface="Arial" panose="020B0604020202020204" pitchFamily="34" charset="0"/>
              </a:rPr>
              <a:t>Medicaid eligibility and tax savings strategies often require transfers</a:t>
            </a:r>
          </a:p>
          <a:p>
            <a:r>
              <a:rPr lang="en-US" sz="3600" dirty="0">
                <a:latin typeface="Arial" panose="020B0604020202020204" pitchFamily="34" charset="0"/>
                <a:cs typeface="Arial" panose="020B0604020202020204" pitchFamily="34" charset="0"/>
              </a:rPr>
              <a:t>Transfers must be accomplished timely</a:t>
            </a:r>
          </a:p>
          <a:p>
            <a:r>
              <a:rPr lang="en-US" sz="3600" dirty="0">
                <a:latin typeface="Arial" panose="020B0604020202020204" pitchFamily="34" charset="0"/>
                <a:cs typeface="Arial" panose="020B0604020202020204" pitchFamily="34" charset="0"/>
              </a:rPr>
              <a:t>Current law encourages financial institutions to delay or refuse to accept validly executed POAs</a:t>
            </a:r>
          </a:p>
        </p:txBody>
      </p:sp>
      <p:sp>
        <p:nvSpPr>
          <p:cNvPr id="4" name="TextBox 3">
            <a:extLst>
              <a:ext uri="{FF2B5EF4-FFF2-40B4-BE49-F238E27FC236}">
                <a16:creationId xmlns:a16="http://schemas.microsoft.com/office/drawing/2014/main" id="{213A3363-8FD0-4D97-A2E4-49034D3F2647}"/>
              </a:ext>
            </a:extLst>
          </p:cNvPr>
          <p:cNvSpPr txBox="1"/>
          <p:nvPr/>
        </p:nvSpPr>
        <p:spPr>
          <a:xfrm>
            <a:off x="0" y="6495191"/>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Makofsky Law Group, P.C. ● 600 Old Country Rd., Suite 444, Garden City, NY 11530 ● 516-228-6522 ● Ellen@MakofskyLaw.com</a:t>
            </a:r>
          </a:p>
        </p:txBody>
      </p:sp>
      <p:pic>
        <p:nvPicPr>
          <p:cNvPr id="9218" name="Picture 2" descr="So Frustrated GIF - JimCarrie Frustrated PullingHair GIFs | Jim carrey,  Frustration quotes, Workout routines for women">
            <a:extLst>
              <a:ext uri="{FF2B5EF4-FFF2-40B4-BE49-F238E27FC236}">
                <a16:creationId xmlns:a16="http://schemas.microsoft.com/office/drawing/2014/main" id="{AB8EA5AD-05DA-478D-B3CE-3771E1DCDE4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461109" y="4060107"/>
            <a:ext cx="3121292" cy="2349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393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55"/>
            <a:ext cx="12192000" cy="1325563"/>
          </a:xfrm>
        </p:spPr>
        <p:txBody>
          <a:bodyPr>
            <a:normAutofit/>
          </a:bodyPr>
          <a:lstStyle/>
          <a:p>
            <a:pPr algn="ctr"/>
            <a:r>
              <a:rPr lang="en-US" sz="6600" dirty="0">
                <a:latin typeface="Arial" panose="020B0604020202020204" pitchFamily="34" charset="0"/>
                <a:cs typeface="Arial" panose="020B0604020202020204" pitchFamily="34" charset="0"/>
              </a:rPr>
              <a:t>Banker’s Frustration</a:t>
            </a:r>
          </a:p>
        </p:txBody>
      </p:sp>
      <p:sp>
        <p:nvSpPr>
          <p:cNvPr id="3" name="Content Placeholder 2"/>
          <p:cNvSpPr>
            <a:spLocks noGrp="1"/>
          </p:cNvSpPr>
          <p:nvPr>
            <p:ph idx="1"/>
          </p:nvPr>
        </p:nvSpPr>
        <p:spPr>
          <a:xfrm>
            <a:off x="85725" y="1254125"/>
            <a:ext cx="10515600" cy="4489450"/>
          </a:xfrm>
        </p:spPr>
        <p:txBody>
          <a:bodyPr>
            <a:normAutofit/>
          </a:bodyPr>
          <a:lstStyle/>
          <a:p>
            <a:r>
              <a:rPr lang="en-US" sz="4400" dirty="0">
                <a:latin typeface="Arial" panose="020B0604020202020204" pitchFamily="34" charset="0"/>
                <a:cs typeface="Arial" panose="020B0604020202020204" pitchFamily="34" charset="0"/>
              </a:rPr>
              <a:t>Rejection of POA</a:t>
            </a:r>
          </a:p>
          <a:p>
            <a:pPr lvl="1"/>
            <a:r>
              <a:rPr lang="en-US" sz="4000" dirty="0">
                <a:latin typeface="Arial" panose="020B0604020202020204" pitchFamily="34" charset="0"/>
                <a:cs typeface="Arial" panose="020B0604020202020204" pitchFamily="34" charset="0"/>
              </a:rPr>
              <a:t>Not on our form</a:t>
            </a:r>
          </a:p>
          <a:p>
            <a:pPr lvl="1"/>
            <a:r>
              <a:rPr lang="en-US" sz="4000" dirty="0">
                <a:latin typeface="Arial" panose="020B0604020202020204" pitchFamily="34" charset="0"/>
                <a:cs typeface="Arial" panose="020B0604020202020204" pitchFamily="34" charset="0"/>
              </a:rPr>
              <a:t>We don’t allow multiple agents</a:t>
            </a:r>
          </a:p>
          <a:p>
            <a:pPr lvl="1"/>
            <a:r>
              <a:rPr lang="en-US" sz="4000" dirty="0">
                <a:latin typeface="Arial" panose="020B0604020202020204" pitchFamily="34" charset="0"/>
                <a:cs typeface="Arial" panose="020B0604020202020204" pitchFamily="34" charset="0"/>
              </a:rPr>
              <a:t>The form is too old</a:t>
            </a:r>
          </a:p>
          <a:p>
            <a:pPr lvl="1"/>
            <a:r>
              <a:rPr lang="en-US" sz="4000" dirty="0">
                <a:latin typeface="Arial" panose="020B0604020202020204" pitchFamily="34" charset="0"/>
                <a:cs typeface="Arial" panose="020B0604020202020204" pitchFamily="34" charset="0"/>
              </a:rPr>
              <a:t>Every financial institution has its own formula</a:t>
            </a:r>
            <a:endParaRPr lang="en-US" sz="4400" dirty="0">
              <a:latin typeface="Arial" panose="020B0604020202020204" pitchFamily="34" charset="0"/>
              <a:cs typeface="Arial" panose="020B0604020202020204" pitchFamily="34" charset="0"/>
            </a:endParaRPr>
          </a:p>
          <a:p>
            <a:r>
              <a:rPr lang="en-US" sz="4400" dirty="0">
                <a:latin typeface="Arial" panose="020B0604020202020204" pitchFamily="34" charset="0"/>
                <a:cs typeface="Arial" panose="020B0604020202020204" pitchFamily="34" charset="0"/>
              </a:rPr>
              <a:t>Often really subterfuge</a:t>
            </a:r>
          </a:p>
          <a:p>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440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55"/>
            <a:ext cx="12192000" cy="1325563"/>
          </a:xfrm>
        </p:spPr>
        <p:txBody>
          <a:bodyPr>
            <a:normAutofit/>
          </a:bodyPr>
          <a:lstStyle/>
          <a:p>
            <a:pPr algn="ctr"/>
            <a:r>
              <a:rPr lang="en-US" sz="6600" dirty="0">
                <a:latin typeface="Arial" panose="020B0604020202020204" pitchFamily="34" charset="0"/>
                <a:cs typeface="Arial" panose="020B0604020202020204" pitchFamily="34" charset="0"/>
              </a:rPr>
              <a:t>Banker’s Frustration</a:t>
            </a:r>
          </a:p>
        </p:txBody>
      </p:sp>
      <p:sp>
        <p:nvSpPr>
          <p:cNvPr id="3" name="Content Placeholder 2"/>
          <p:cNvSpPr>
            <a:spLocks noGrp="1"/>
          </p:cNvSpPr>
          <p:nvPr>
            <p:ph idx="1"/>
          </p:nvPr>
        </p:nvSpPr>
        <p:spPr>
          <a:xfrm>
            <a:off x="85725" y="1343818"/>
            <a:ext cx="10515600" cy="4351338"/>
          </a:xfrm>
        </p:spPr>
        <p:txBody>
          <a:bodyPr>
            <a:normAutofit/>
          </a:bodyPr>
          <a:lstStyle/>
          <a:p>
            <a:r>
              <a:rPr lang="en-US" sz="3600" dirty="0">
                <a:latin typeface="Arial" panose="020B0604020202020204" pitchFamily="34" charset="0"/>
                <a:cs typeface="Arial" panose="020B0604020202020204" pitchFamily="34" charset="0"/>
              </a:rPr>
              <a:t> Know your customer</a:t>
            </a:r>
          </a:p>
          <a:p>
            <a:r>
              <a:rPr lang="en-US" sz="3600" dirty="0">
                <a:latin typeface="Arial" panose="020B0604020202020204" pitchFamily="34" charset="0"/>
                <a:cs typeface="Arial" panose="020B0604020202020204" pitchFamily="34" charset="0"/>
              </a:rPr>
              <a:t> Potential liability</a:t>
            </a:r>
          </a:p>
          <a:p>
            <a:pPr lvl="1"/>
            <a:r>
              <a:rPr lang="en-US" sz="3200" dirty="0">
                <a:latin typeface="Arial" panose="020B0604020202020204" pitchFamily="34" charset="0"/>
                <a:cs typeface="Arial" panose="020B0604020202020204" pitchFamily="34" charset="0"/>
              </a:rPr>
              <a:t>Reliance on an improperly executed POA</a:t>
            </a:r>
          </a:p>
          <a:p>
            <a:pPr lvl="1"/>
            <a:r>
              <a:rPr lang="en-US" sz="3200" dirty="0">
                <a:latin typeface="Arial" panose="020B0604020202020204" pitchFamily="34" charset="0"/>
                <a:cs typeface="Arial" panose="020B0604020202020204" pitchFamily="34" charset="0"/>
              </a:rPr>
              <a:t>Reliance on a fraudulent POA</a:t>
            </a:r>
          </a:p>
          <a:p>
            <a:pPr lvl="1"/>
            <a:endParaRPr lang="en-US" sz="3200" dirty="0">
              <a:latin typeface="Arial" panose="020B0604020202020204" pitchFamily="34" charset="0"/>
              <a:cs typeface="Arial" panose="020B0604020202020204" pitchFamily="34" charset="0"/>
            </a:endParaRPr>
          </a:p>
        </p:txBody>
      </p:sp>
      <p:pic>
        <p:nvPicPr>
          <p:cNvPr id="10242" name="Picture 2" descr="Agile Transformation as Told Through Gifs">
            <a:extLst>
              <a:ext uri="{FF2B5EF4-FFF2-40B4-BE49-F238E27FC236}">
                <a16:creationId xmlns:a16="http://schemas.microsoft.com/office/drawing/2014/main" id="{1ABEF7EF-E069-40A8-9749-981365C4057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4824" y="4398718"/>
            <a:ext cx="3533775" cy="1991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118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666874"/>
          </a:xfrm>
        </p:spPr>
        <p:txBody>
          <a:bodyPr>
            <a:normAutofit/>
          </a:bodyPr>
          <a:lstStyle/>
          <a:p>
            <a:pPr algn="ctr"/>
            <a:r>
              <a:rPr lang="en-US" sz="6600" dirty="0">
                <a:latin typeface="Arial" panose="020B0604020202020204" pitchFamily="34" charset="0"/>
                <a:cs typeface="Arial" panose="020B0604020202020204" pitchFamily="34" charset="0"/>
              </a:rPr>
              <a:t>ESTATE PLANNING COUNCIL</a:t>
            </a:r>
          </a:p>
        </p:txBody>
      </p:sp>
      <p:sp>
        <p:nvSpPr>
          <p:cNvPr id="3" name="Content Placeholder 2"/>
          <p:cNvSpPr>
            <a:spLocks noGrp="1"/>
          </p:cNvSpPr>
          <p:nvPr>
            <p:ph idx="1"/>
          </p:nvPr>
        </p:nvSpPr>
        <p:spPr>
          <a:xfrm>
            <a:off x="1877615" y="1666874"/>
            <a:ext cx="8436770" cy="3793981"/>
          </a:xfrm>
        </p:spPr>
        <p:txBody>
          <a:bodyPr>
            <a:normAutofit/>
          </a:bodyPr>
          <a:lstStyle/>
          <a:p>
            <a:pPr marL="0" indent="0" algn="ctr">
              <a:lnSpc>
                <a:spcPct val="100000"/>
              </a:lnSpc>
              <a:buNone/>
            </a:pPr>
            <a:r>
              <a:rPr lang="en-US" sz="7200" dirty="0">
                <a:latin typeface="Arial" panose="020B0604020202020204" pitchFamily="34" charset="0"/>
                <a:cs typeface="Arial" panose="020B0604020202020204" pitchFamily="34" charset="0"/>
              </a:rPr>
              <a:t>The New Powers of Attorney Statute</a:t>
            </a:r>
          </a:p>
        </p:txBody>
      </p:sp>
      <p:sp>
        <p:nvSpPr>
          <p:cNvPr id="4" name="TextBox 3">
            <a:extLst>
              <a:ext uri="{FF2B5EF4-FFF2-40B4-BE49-F238E27FC236}">
                <a16:creationId xmlns:a16="http://schemas.microsoft.com/office/drawing/2014/main" id="{4D6F7AE7-8F1C-4BE2-A581-2F0D5D7B15A7}"/>
              </a:ext>
            </a:extLst>
          </p:cNvPr>
          <p:cNvSpPr txBox="1"/>
          <p:nvPr/>
        </p:nvSpPr>
        <p:spPr>
          <a:xfrm>
            <a:off x="0" y="6495191"/>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Makofsky Law Group, P.C. ● 600 Old Country Rd., Suite 444, Garden City, NY 11530 ● 516-228-6522 ● Ellen@MakofskyLaw.com</a:t>
            </a:r>
          </a:p>
        </p:txBody>
      </p:sp>
      <p:pic>
        <p:nvPicPr>
          <p:cNvPr id="1034" name="Picture 10" descr="New New New News Sticker by Podstars for iOS &amp; Android | GIPHY">
            <a:extLst>
              <a:ext uri="{FF2B5EF4-FFF2-40B4-BE49-F238E27FC236}">
                <a16:creationId xmlns:a16="http://schemas.microsoft.com/office/drawing/2014/main" id="{30C8F28A-2408-4486-B71F-420DC01D9DB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24412" y="4043363"/>
            <a:ext cx="2543175"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746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4255"/>
            <a:ext cx="12191999" cy="1325563"/>
          </a:xfrm>
        </p:spPr>
        <p:txBody>
          <a:bodyPr>
            <a:normAutofit/>
          </a:bodyPr>
          <a:lstStyle/>
          <a:p>
            <a:pPr algn="ctr"/>
            <a:r>
              <a:rPr lang="en-US" sz="6600" dirty="0">
                <a:latin typeface="Arial" panose="020B0604020202020204" pitchFamily="34" charset="0"/>
                <a:cs typeface="Arial" panose="020B0604020202020204" pitchFamily="34" charset="0"/>
              </a:rPr>
              <a:t>Acceptance and Reliance</a:t>
            </a:r>
          </a:p>
        </p:txBody>
      </p:sp>
      <p:sp>
        <p:nvSpPr>
          <p:cNvPr id="3" name="Content Placeholder 2"/>
          <p:cNvSpPr>
            <a:spLocks noGrp="1"/>
          </p:cNvSpPr>
          <p:nvPr>
            <p:ph idx="1"/>
          </p:nvPr>
        </p:nvSpPr>
        <p:spPr>
          <a:xfrm>
            <a:off x="85724" y="1349818"/>
            <a:ext cx="11953875" cy="4612832"/>
          </a:xfrm>
        </p:spPr>
        <p:txBody>
          <a:bodyPr>
            <a:normAutofit lnSpcReduction="10000"/>
          </a:bodyPr>
          <a:lstStyle/>
          <a:p>
            <a:r>
              <a:rPr lang="en-US" sz="3600" dirty="0">
                <a:latin typeface="Arial" panose="020B0604020202020204" pitchFamily="34" charset="0"/>
                <a:cs typeface="Arial" panose="020B0604020202020204" pitchFamily="34" charset="0"/>
              </a:rPr>
              <a:t>Properly executed (signed, acknowledged and witnessed)</a:t>
            </a:r>
          </a:p>
          <a:p>
            <a:r>
              <a:rPr lang="en-US" sz="3600" dirty="0">
                <a:latin typeface="Arial" panose="020B0604020202020204" pitchFamily="34" charset="0"/>
                <a:cs typeface="Arial" panose="020B0604020202020204" pitchFamily="34" charset="0"/>
              </a:rPr>
              <a:t>Person asked to accept POA may request and rely upon w/o further investigation</a:t>
            </a:r>
          </a:p>
          <a:p>
            <a:pPr lvl="1"/>
            <a:r>
              <a:rPr lang="en-US" sz="3200" dirty="0">
                <a:latin typeface="Arial" panose="020B0604020202020204" pitchFamily="34" charset="0"/>
                <a:cs typeface="Arial" panose="020B0604020202020204" pitchFamily="34" charset="0"/>
              </a:rPr>
              <a:t>Agent’s certification under penalty of perjury of any factual matter concerning the principal, agent or power of attorney; and</a:t>
            </a:r>
          </a:p>
          <a:p>
            <a:pPr lvl="1"/>
            <a:r>
              <a:rPr lang="en-US" sz="3200" dirty="0">
                <a:latin typeface="Arial" panose="020B0604020202020204" pitchFamily="34" charset="0"/>
                <a:cs typeface="Arial" panose="020B0604020202020204" pitchFamily="34" charset="0"/>
              </a:rPr>
              <a:t>Opinion of counsel as to any matter of law concerning the POA if the person making the request provides in writing or other record the reason for the request</a:t>
            </a:r>
          </a:p>
        </p:txBody>
      </p:sp>
      <p:sp>
        <p:nvSpPr>
          <p:cNvPr id="5" name="TextBox 4">
            <a:extLst>
              <a:ext uri="{FF2B5EF4-FFF2-40B4-BE49-F238E27FC236}">
                <a16:creationId xmlns:a16="http://schemas.microsoft.com/office/drawing/2014/main" id="{245CC062-9FCF-47E9-97B5-E039E08FEAC2}"/>
              </a:ext>
            </a:extLst>
          </p:cNvPr>
          <p:cNvSpPr txBox="1"/>
          <p:nvPr/>
        </p:nvSpPr>
        <p:spPr>
          <a:xfrm>
            <a:off x="0" y="6495191"/>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Makofsky Law Group, P.C. ● 600 Old Country Rd., Suite 444, Garden City, NY 11530 ● 516-228-6522 ● Ellen@MakofskyLaw.com</a:t>
            </a:r>
          </a:p>
        </p:txBody>
      </p:sp>
    </p:spTree>
    <p:extLst>
      <p:ext uri="{BB962C8B-B14F-4D97-AF65-F5344CB8AC3E}">
        <p14:creationId xmlns:p14="http://schemas.microsoft.com/office/powerpoint/2010/main" val="3405015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pPr algn="ctr"/>
            <a:r>
              <a:rPr lang="en-US" sz="6600" dirty="0">
                <a:latin typeface="Arial" panose="020B0604020202020204" pitchFamily="34" charset="0"/>
                <a:cs typeface="Arial" panose="020B0604020202020204" pitchFamily="34" charset="0"/>
              </a:rPr>
              <a:t>Acceptance and Reliance</a:t>
            </a:r>
          </a:p>
        </p:txBody>
      </p:sp>
      <p:sp>
        <p:nvSpPr>
          <p:cNvPr id="3" name="Content Placeholder 2"/>
          <p:cNvSpPr>
            <a:spLocks noGrp="1"/>
          </p:cNvSpPr>
          <p:nvPr>
            <p:ph idx="1"/>
          </p:nvPr>
        </p:nvSpPr>
        <p:spPr>
          <a:xfrm>
            <a:off x="104774" y="1325563"/>
            <a:ext cx="10696575" cy="4656137"/>
          </a:xfrm>
        </p:spPr>
        <p:txBody>
          <a:bodyPr>
            <a:normAutofit lnSpcReduction="10000"/>
          </a:bodyPr>
          <a:lstStyle/>
          <a:p>
            <a:r>
              <a:rPr lang="en-US" sz="3600" dirty="0">
                <a:latin typeface="Arial" panose="020B0604020202020204" pitchFamily="34" charset="0"/>
                <a:cs typeface="Arial" panose="020B0604020202020204" pitchFamily="34" charset="0"/>
              </a:rPr>
              <a:t>No 3</a:t>
            </a:r>
            <a:r>
              <a:rPr lang="en-US" sz="3600" baseline="30000" dirty="0">
                <a:latin typeface="Arial" panose="020B0604020202020204" pitchFamily="34" charset="0"/>
                <a:cs typeface="Arial" panose="020B0604020202020204" pitchFamily="34" charset="0"/>
              </a:rPr>
              <a:t>rd</a:t>
            </a:r>
            <a:r>
              <a:rPr lang="en-US" sz="3600" dirty="0">
                <a:latin typeface="Arial" panose="020B0604020202020204" pitchFamily="34" charset="0"/>
                <a:cs typeface="Arial" panose="020B0604020202020204" pitchFamily="34" charset="0"/>
              </a:rPr>
              <a:t> party in located or doing business in NY shall refuse </a:t>
            </a:r>
            <a:r>
              <a:rPr lang="en-US" sz="3600" u="sng" dirty="0">
                <a:latin typeface="Arial" panose="020B0604020202020204" pitchFamily="34" charset="0"/>
                <a:cs typeface="Arial" panose="020B0604020202020204" pitchFamily="34" charset="0"/>
              </a:rPr>
              <a:t>without reasonable cause</a:t>
            </a:r>
            <a:r>
              <a:rPr lang="en-US" sz="3600" dirty="0">
                <a:latin typeface="Arial" panose="020B0604020202020204" pitchFamily="34" charset="0"/>
                <a:cs typeface="Arial" panose="020B0604020202020204" pitchFamily="34" charset="0"/>
              </a:rPr>
              <a:t>, to honor a statutory short form power of attorney properly executed in accordance with Section 5-1501B of this title, </a:t>
            </a:r>
            <a:r>
              <a:rPr lang="en-US" sz="3600" b="1" dirty="0">
                <a:latin typeface="Arial" panose="020B0604020202020204" pitchFamily="34" charset="0"/>
                <a:cs typeface="Arial" panose="020B0604020202020204" pitchFamily="34" charset="0"/>
              </a:rPr>
              <a:t>or</a:t>
            </a:r>
            <a:r>
              <a:rPr lang="en-US" sz="3600" dirty="0">
                <a:latin typeface="Arial" panose="020B0604020202020204" pitchFamily="34" charset="0"/>
                <a:cs typeface="Arial" panose="020B0604020202020204" pitchFamily="34" charset="0"/>
              </a:rPr>
              <a:t> </a:t>
            </a:r>
            <a:r>
              <a:rPr lang="en-US" sz="3600" u="sng" dirty="0">
                <a:latin typeface="Arial" panose="020B0604020202020204" pitchFamily="34" charset="0"/>
                <a:cs typeface="Arial" panose="020B0604020202020204" pitchFamily="34" charset="0"/>
              </a:rPr>
              <a:t>a statutory short form power of attorney properly executed in accordance with the laws in effect at the time of its execution</a:t>
            </a:r>
          </a:p>
          <a:p>
            <a:r>
              <a:rPr lang="en-US" sz="3600" dirty="0">
                <a:latin typeface="Arial" panose="020B0604020202020204" pitchFamily="34" charset="0"/>
                <a:cs typeface="Arial" panose="020B0604020202020204" pitchFamily="34" charset="0"/>
              </a:rPr>
              <a:t>Reasonable cause remains basically the same as in the current statute</a:t>
            </a:r>
            <a:endParaRPr lang="en-US" sz="3600" u="sng"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AC33CDB-E8B2-47AA-AB4B-1CF816F30EA2}"/>
              </a:ext>
            </a:extLst>
          </p:cNvPr>
          <p:cNvSpPr txBox="1"/>
          <p:nvPr/>
        </p:nvSpPr>
        <p:spPr>
          <a:xfrm>
            <a:off x="0" y="6495191"/>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Makofsky Law Group, P.C. ● 600 Old Country Rd., Suite 444, Garden City, NY 11530 ● 516-228-6522 ● Ellen@MakofskyLaw.com</a:t>
            </a:r>
          </a:p>
        </p:txBody>
      </p:sp>
    </p:spTree>
    <p:extLst>
      <p:ext uri="{BB962C8B-B14F-4D97-AF65-F5344CB8AC3E}">
        <p14:creationId xmlns:p14="http://schemas.microsoft.com/office/powerpoint/2010/main" val="4286226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255"/>
            <a:ext cx="12192000" cy="1918845"/>
          </a:xfrm>
        </p:spPr>
        <p:txBody>
          <a:bodyPr>
            <a:normAutofit/>
          </a:bodyPr>
          <a:lstStyle/>
          <a:p>
            <a:pPr algn="ctr"/>
            <a:r>
              <a:rPr lang="en-US" sz="6600" dirty="0">
                <a:latin typeface="Arial" panose="020B0604020202020204" pitchFamily="34" charset="0"/>
                <a:cs typeface="Arial" panose="020B0604020202020204" pitchFamily="34" charset="0"/>
              </a:rPr>
              <a:t>Time Line for Acceptance </a:t>
            </a:r>
            <a:br>
              <a:rPr lang="en-US" sz="6600" dirty="0">
                <a:latin typeface="Arial" panose="020B0604020202020204" pitchFamily="34" charset="0"/>
                <a:cs typeface="Arial" panose="020B0604020202020204" pitchFamily="34" charset="0"/>
              </a:rPr>
            </a:br>
            <a:r>
              <a:rPr lang="en-US" sz="6600" dirty="0">
                <a:latin typeface="Arial" panose="020B0604020202020204" pitchFamily="34" charset="0"/>
                <a:cs typeface="Arial" panose="020B0604020202020204" pitchFamily="34" charset="0"/>
              </a:rPr>
              <a:t>and Reliance</a:t>
            </a:r>
          </a:p>
        </p:txBody>
      </p:sp>
      <p:sp>
        <p:nvSpPr>
          <p:cNvPr id="3" name="Content Placeholder 2"/>
          <p:cNvSpPr>
            <a:spLocks noGrp="1"/>
          </p:cNvSpPr>
          <p:nvPr>
            <p:ph idx="1"/>
          </p:nvPr>
        </p:nvSpPr>
        <p:spPr>
          <a:xfrm>
            <a:off x="85725" y="1854199"/>
            <a:ext cx="9191625" cy="4450491"/>
          </a:xfrm>
        </p:spPr>
        <p:txBody>
          <a:bodyPr>
            <a:normAutofit/>
          </a:bodyPr>
          <a:lstStyle/>
          <a:p>
            <a:r>
              <a:rPr lang="en-US" sz="3600" dirty="0">
                <a:latin typeface="Arial" panose="020B0604020202020204" pitchFamily="34" charset="0"/>
                <a:cs typeface="Arial" panose="020B0604020202020204" pitchFamily="34" charset="0"/>
              </a:rPr>
              <a:t>10 days to honor or reject</a:t>
            </a:r>
          </a:p>
          <a:p>
            <a:pPr lvl="1"/>
            <a:r>
              <a:rPr lang="en-US" sz="3200" dirty="0">
                <a:latin typeface="Arial" panose="020B0604020202020204" pitchFamily="34" charset="0"/>
                <a:cs typeface="Arial" panose="020B0604020202020204" pitchFamily="34" charset="0"/>
              </a:rPr>
              <a:t>Rejection must be in writing sent to principal and agent</a:t>
            </a:r>
          </a:p>
          <a:p>
            <a:r>
              <a:rPr lang="en-US" sz="3600" dirty="0">
                <a:latin typeface="Arial" panose="020B0604020202020204" pitchFamily="34" charset="0"/>
                <a:cs typeface="Arial" panose="020B0604020202020204" pitchFamily="34" charset="0"/>
              </a:rPr>
              <a:t>No deadline for POA proponent to respond</a:t>
            </a:r>
          </a:p>
          <a:p>
            <a:r>
              <a:rPr lang="en-US" sz="3600" dirty="0">
                <a:latin typeface="Arial" panose="020B0604020202020204" pitchFamily="34" charset="0"/>
                <a:cs typeface="Arial" panose="020B0604020202020204" pitchFamily="34" charset="0"/>
              </a:rPr>
              <a:t>After proponent response 7 days to honor or finally reject</a:t>
            </a:r>
          </a:p>
          <a:p>
            <a:r>
              <a:rPr lang="en-US" sz="3600" dirty="0">
                <a:latin typeface="Arial" panose="020B0604020202020204" pitchFamily="34" charset="0"/>
                <a:cs typeface="Arial" panose="020B0604020202020204" pitchFamily="34" charset="0"/>
              </a:rPr>
              <a:t>Notice to proponent not required </a:t>
            </a:r>
          </a:p>
          <a:p>
            <a:pPr lvl="1"/>
            <a:r>
              <a:rPr lang="en-US" sz="3200" dirty="0">
                <a:latin typeface="Arial" panose="020B0604020202020204" pitchFamily="34" charset="0"/>
                <a:cs typeface="Arial" panose="020B0604020202020204" pitchFamily="34" charset="0"/>
              </a:rPr>
              <a:t>Until after a determination made by APS</a:t>
            </a:r>
          </a:p>
        </p:txBody>
      </p:sp>
      <p:sp>
        <p:nvSpPr>
          <p:cNvPr id="6" name="TextBox 5">
            <a:extLst>
              <a:ext uri="{FF2B5EF4-FFF2-40B4-BE49-F238E27FC236}">
                <a16:creationId xmlns:a16="http://schemas.microsoft.com/office/drawing/2014/main" id="{F88AEA6F-615D-4315-BAFD-012598392289}"/>
              </a:ext>
            </a:extLst>
          </p:cNvPr>
          <p:cNvSpPr txBox="1"/>
          <p:nvPr/>
        </p:nvSpPr>
        <p:spPr>
          <a:xfrm>
            <a:off x="0" y="6495191"/>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Makofsky Law Group, P.C. ● 600 Old Country Rd., Suite 444, Garden City, NY 11530 ● 516-228-6522 ● Ellen@MakofskyLaw.com</a:t>
            </a:r>
          </a:p>
        </p:txBody>
      </p:sp>
    </p:spTree>
    <p:extLst>
      <p:ext uri="{BB962C8B-B14F-4D97-AF65-F5344CB8AC3E}">
        <p14:creationId xmlns:p14="http://schemas.microsoft.com/office/powerpoint/2010/main" val="2094637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1999" cy="1905000"/>
          </a:xfrm>
        </p:spPr>
        <p:txBody>
          <a:bodyPr>
            <a:normAutofit/>
          </a:bodyPr>
          <a:lstStyle/>
          <a:p>
            <a:pPr algn="ctr"/>
            <a:r>
              <a:rPr lang="en-US" sz="6600" dirty="0">
                <a:latin typeface="Arial" panose="020B0604020202020204" pitchFamily="34" charset="0"/>
                <a:cs typeface="Arial" panose="020B0604020202020204" pitchFamily="34" charset="0"/>
              </a:rPr>
              <a:t>Exceptions to Acceptance/Reliance Time Line</a:t>
            </a:r>
          </a:p>
        </p:txBody>
      </p:sp>
      <p:sp>
        <p:nvSpPr>
          <p:cNvPr id="3" name="Content Placeholder 2"/>
          <p:cNvSpPr>
            <a:spLocks noGrp="1"/>
          </p:cNvSpPr>
          <p:nvPr>
            <p:ph idx="1"/>
          </p:nvPr>
        </p:nvSpPr>
        <p:spPr>
          <a:xfrm>
            <a:off x="73593" y="1905000"/>
            <a:ext cx="10515600" cy="4351338"/>
          </a:xfrm>
        </p:spPr>
        <p:txBody>
          <a:bodyPr>
            <a:normAutofit/>
          </a:bodyPr>
          <a:lstStyle/>
          <a:p>
            <a:r>
              <a:rPr lang="en-US" sz="3600" dirty="0">
                <a:latin typeface="Arial" panose="020B0604020202020204" pitchFamily="34" charset="0"/>
                <a:cs typeface="Arial" panose="020B0604020202020204" pitchFamily="34" charset="0"/>
              </a:rPr>
              <a:t>The Department of audit and control</a:t>
            </a:r>
          </a:p>
          <a:p>
            <a:r>
              <a:rPr lang="en-US" sz="3600" dirty="0">
                <a:latin typeface="Arial" panose="020B0604020202020204" pitchFamily="34" charset="0"/>
                <a:cs typeface="Arial" panose="020B0604020202020204" pitchFamily="34" charset="0"/>
              </a:rPr>
              <a:t>A public retirement system of the state</a:t>
            </a:r>
          </a:p>
          <a:p>
            <a:r>
              <a:rPr lang="en-US" sz="3600" dirty="0">
                <a:latin typeface="Arial" panose="020B0604020202020204" pitchFamily="34" charset="0"/>
                <a:cs typeface="Arial" panose="020B0604020202020204" pitchFamily="34" charset="0"/>
              </a:rPr>
              <a:t>The department of health, including social services districts (Chapter Amendment)</a:t>
            </a:r>
          </a:p>
        </p:txBody>
      </p:sp>
      <p:sp>
        <p:nvSpPr>
          <p:cNvPr id="5" name="TextBox 4">
            <a:extLst>
              <a:ext uri="{FF2B5EF4-FFF2-40B4-BE49-F238E27FC236}">
                <a16:creationId xmlns:a16="http://schemas.microsoft.com/office/drawing/2014/main" id="{8439C0EF-B7B6-4FEB-BE32-D77597947475}"/>
              </a:ext>
            </a:extLst>
          </p:cNvPr>
          <p:cNvSpPr txBox="1"/>
          <p:nvPr/>
        </p:nvSpPr>
        <p:spPr>
          <a:xfrm>
            <a:off x="0" y="6495191"/>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Makofsky Law Group, P.C. ● 600 Old Country Rd., Suite 444, Garden City, NY 11530 ● 516-228-6522 ● Ellen@MakofskyLaw.com</a:t>
            </a:r>
          </a:p>
        </p:txBody>
      </p:sp>
      <p:pic>
        <p:nvPicPr>
          <p:cNvPr id="11266" name="Picture 2" descr="いれい High Res Stock Images | Shutterstock">
            <a:extLst>
              <a:ext uri="{FF2B5EF4-FFF2-40B4-BE49-F238E27FC236}">
                <a16:creationId xmlns:a16="http://schemas.microsoft.com/office/drawing/2014/main" id="{98E2D481-59B8-4117-A308-9E0F63A873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659" b="11429"/>
          <a:stretch/>
        </p:blipFill>
        <p:spPr bwMode="auto">
          <a:xfrm>
            <a:off x="8491538" y="3894138"/>
            <a:ext cx="3252787" cy="2362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664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4255"/>
            <a:ext cx="12191999" cy="1325563"/>
          </a:xfrm>
        </p:spPr>
        <p:txBody>
          <a:bodyPr>
            <a:normAutofit/>
          </a:bodyPr>
          <a:lstStyle/>
          <a:p>
            <a:pPr algn="ctr"/>
            <a:r>
              <a:rPr lang="en-US" sz="6600" dirty="0">
                <a:latin typeface="Arial" panose="020B0604020202020204" pitchFamily="34" charset="0"/>
                <a:cs typeface="Arial" panose="020B0604020202020204" pitchFamily="34" charset="0"/>
              </a:rPr>
              <a:t>Hold Harmless</a:t>
            </a:r>
          </a:p>
        </p:txBody>
      </p:sp>
      <p:sp>
        <p:nvSpPr>
          <p:cNvPr id="3" name="Content Placeholder 2"/>
          <p:cNvSpPr>
            <a:spLocks noGrp="1"/>
          </p:cNvSpPr>
          <p:nvPr>
            <p:ph idx="1"/>
          </p:nvPr>
        </p:nvSpPr>
        <p:spPr>
          <a:xfrm>
            <a:off x="83419" y="1253331"/>
            <a:ext cx="10788600" cy="4351338"/>
          </a:xfrm>
        </p:spPr>
        <p:txBody>
          <a:bodyPr>
            <a:normAutofit/>
          </a:bodyPr>
          <a:lstStyle/>
          <a:p>
            <a:r>
              <a:rPr lang="en-US" sz="3600" dirty="0">
                <a:latin typeface="Arial" panose="020B0604020202020204" pitchFamily="34" charset="0"/>
                <a:cs typeface="Arial" panose="020B0604020202020204" pitchFamily="34" charset="0"/>
              </a:rPr>
              <a:t>Protection for financial institutions</a:t>
            </a:r>
          </a:p>
          <a:p>
            <a:r>
              <a:rPr lang="en-US" sz="3600" dirty="0">
                <a:latin typeface="Arial" panose="020B0604020202020204" pitchFamily="34" charset="0"/>
                <a:cs typeface="Arial" panose="020B0604020202020204" pitchFamily="34" charset="0"/>
              </a:rPr>
              <a:t>Once accepted if a 3</a:t>
            </a:r>
            <a:r>
              <a:rPr lang="en-US" sz="3600" baseline="30000" dirty="0">
                <a:latin typeface="Arial" panose="020B0604020202020204" pitchFamily="34" charset="0"/>
                <a:cs typeface="Arial" panose="020B0604020202020204" pitchFamily="34" charset="0"/>
              </a:rPr>
              <a:t>rd</a:t>
            </a:r>
            <a:r>
              <a:rPr lang="en-US" sz="3600" dirty="0">
                <a:latin typeface="Arial" panose="020B0604020202020204" pitchFamily="34" charset="0"/>
                <a:cs typeface="Arial" panose="020B0604020202020204" pitchFamily="34" charset="0"/>
              </a:rPr>
              <a:t> party conducts a transaction in reliance on a properly executed POA the 3</a:t>
            </a:r>
            <a:r>
              <a:rPr lang="en-US" sz="3600" baseline="30000" dirty="0">
                <a:latin typeface="Arial" panose="020B0604020202020204" pitchFamily="34" charset="0"/>
                <a:cs typeface="Arial" panose="020B0604020202020204" pitchFamily="34" charset="0"/>
              </a:rPr>
              <a:t>rd</a:t>
            </a:r>
            <a:r>
              <a:rPr lang="en-US" sz="3600" dirty="0">
                <a:latin typeface="Arial" panose="020B0604020202020204" pitchFamily="34" charset="0"/>
                <a:cs typeface="Arial" panose="020B0604020202020204" pitchFamily="34" charset="0"/>
              </a:rPr>
              <a:t> party is held harmless for the transaction</a:t>
            </a:r>
          </a:p>
          <a:p>
            <a:r>
              <a:rPr lang="en-US" sz="3600" dirty="0">
                <a:latin typeface="Arial" panose="020B0604020202020204" pitchFamily="34" charset="0"/>
                <a:cs typeface="Arial" panose="020B0604020202020204" pitchFamily="34" charset="0"/>
              </a:rPr>
              <a:t>POA can be revoked at any time</a:t>
            </a:r>
          </a:p>
          <a:p>
            <a:pPr lvl="1"/>
            <a:r>
              <a:rPr lang="en-US" sz="3200" dirty="0">
                <a:latin typeface="Arial" panose="020B0604020202020204" pitchFamily="34" charset="0"/>
                <a:cs typeface="Arial" panose="020B0604020202020204" pitchFamily="34" charset="0"/>
              </a:rPr>
              <a:t>Written notice to the financial institution</a:t>
            </a:r>
          </a:p>
        </p:txBody>
      </p:sp>
      <p:sp>
        <p:nvSpPr>
          <p:cNvPr id="6" name="TextBox 5">
            <a:extLst>
              <a:ext uri="{FF2B5EF4-FFF2-40B4-BE49-F238E27FC236}">
                <a16:creationId xmlns:a16="http://schemas.microsoft.com/office/drawing/2014/main" id="{122A3DA1-AB12-48A3-9F9A-1DDA0CE45CF1}"/>
              </a:ext>
            </a:extLst>
          </p:cNvPr>
          <p:cNvSpPr txBox="1"/>
          <p:nvPr/>
        </p:nvSpPr>
        <p:spPr>
          <a:xfrm>
            <a:off x="0" y="6495191"/>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Makofsky Law Group, P.C. ● 600 Old Country Rd., Suite 444, Garden City, NY 11530 ● 516-228-6522 ● Ellen@MakofskyLaw.com</a:t>
            </a:r>
          </a:p>
        </p:txBody>
      </p:sp>
    </p:spTree>
    <p:extLst>
      <p:ext uri="{BB962C8B-B14F-4D97-AF65-F5344CB8AC3E}">
        <p14:creationId xmlns:p14="http://schemas.microsoft.com/office/powerpoint/2010/main" val="2913151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24255"/>
            <a:ext cx="12192002" cy="1299474"/>
          </a:xfrm>
        </p:spPr>
        <p:txBody>
          <a:bodyPr>
            <a:normAutofit/>
          </a:bodyPr>
          <a:lstStyle/>
          <a:p>
            <a:pPr algn="ctr"/>
            <a:r>
              <a:rPr lang="en-US" sz="6600" dirty="0">
                <a:latin typeface="Arial" panose="020B0604020202020204" pitchFamily="34" charset="0"/>
                <a:cs typeface="Arial" panose="020B0604020202020204" pitchFamily="34" charset="0"/>
              </a:rPr>
              <a:t>Damages and Attorney Fees</a:t>
            </a:r>
          </a:p>
        </p:txBody>
      </p:sp>
      <p:sp>
        <p:nvSpPr>
          <p:cNvPr id="3" name="Content Placeholder 2"/>
          <p:cNvSpPr>
            <a:spLocks noGrp="1"/>
          </p:cNvSpPr>
          <p:nvPr>
            <p:ph idx="1"/>
          </p:nvPr>
        </p:nvSpPr>
        <p:spPr>
          <a:xfrm>
            <a:off x="85725" y="1253331"/>
            <a:ext cx="10515600" cy="4351338"/>
          </a:xfrm>
        </p:spPr>
        <p:txBody>
          <a:bodyPr>
            <a:normAutofit/>
          </a:bodyPr>
          <a:lstStyle/>
          <a:p>
            <a:r>
              <a:rPr lang="en-US" sz="3600" dirty="0">
                <a:latin typeface="Arial" panose="020B0604020202020204" pitchFamily="34" charset="0"/>
                <a:cs typeface="Arial" panose="020B0604020202020204" pitchFamily="34" charset="0"/>
              </a:rPr>
              <a:t>Special proceeding may be brought to compel a 3</a:t>
            </a:r>
            <a:r>
              <a:rPr lang="en-US" sz="3600" baseline="30000" dirty="0">
                <a:latin typeface="Arial" panose="020B0604020202020204" pitchFamily="34" charset="0"/>
                <a:cs typeface="Arial" panose="020B0604020202020204" pitchFamily="34" charset="0"/>
              </a:rPr>
              <a:t>rd</a:t>
            </a:r>
            <a:r>
              <a:rPr lang="en-US" sz="3600" dirty="0">
                <a:latin typeface="Arial" panose="020B0604020202020204" pitchFamily="34" charset="0"/>
                <a:cs typeface="Arial" panose="020B0604020202020204" pitchFamily="34" charset="0"/>
              </a:rPr>
              <a:t> party to honor the POA</a:t>
            </a:r>
          </a:p>
          <a:p>
            <a:r>
              <a:rPr lang="en-US" sz="3600" dirty="0">
                <a:latin typeface="Arial" panose="020B0604020202020204" pitchFamily="34" charset="0"/>
                <a:cs typeface="Arial" panose="020B0604020202020204" pitchFamily="34" charset="0"/>
              </a:rPr>
              <a:t>Where Court finds the 3</a:t>
            </a:r>
            <a:r>
              <a:rPr lang="en-US" sz="3600" baseline="30000" dirty="0">
                <a:latin typeface="Arial" panose="020B0604020202020204" pitchFamily="34" charset="0"/>
                <a:cs typeface="Arial" panose="020B0604020202020204" pitchFamily="34" charset="0"/>
              </a:rPr>
              <a:t>rd</a:t>
            </a:r>
            <a:r>
              <a:rPr lang="en-US" sz="3600" dirty="0">
                <a:latin typeface="Arial" panose="020B0604020202020204" pitchFamily="34" charset="0"/>
                <a:cs typeface="Arial" panose="020B0604020202020204" pitchFamily="34" charset="0"/>
              </a:rPr>
              <a:t> party acted unreasonably in refusing to honor the POA</a:t>
            </a:r>
          </a:p>
          <a:p>
            <a:pPr lvl="1"/>
            <a:r>
              <a:rPr lang="en-US" sz="3200" dirty="0">
                <a:latin typeface="Arial" panose="020B0604020202020204" pitchFamily="34" charset="0"/>
                <a:cs typeface="Arial" panose="020B0604020202020204" pitchFamily="34" charset="0"/>
              </a:rPr>
              <a:t>Court may award damages</a:t>
            </a:r>
          </a:p>
          <a:p>
            <a:pPr lvl="1"/>
            <a:r>
              <a:rPr lang="en-US" sz="3200" dirty="0">
                <a:latin typeface="Arial" panose="020B0604020202020204" pitchFamily="34" charset="0"/>
                <a:cs typeface="Arial" panose="020B0604020202020204" pitchFamily="34" charset="0"/>
              </a:rPr>
              <a:t>Damages </a:t>
            </a:r>
            <a:r>
              <a:rPr lang="en-US" sz="3200" u="sng" dirty="0">
                <a:latin typeface="Arial" panose="020B0604020202020204" pitchFamily="34" charset="0"/>
                <a:cs typeface="Arial" panose="020B0604020202020204" pitchFamily="34" charset="0"/>
              </a:rPr>
              <a:t>can include reasonable attorney fees and costs</a:t>
            </a:r>
          </a:p>
          <a:p>
            <a:pPr marL="457200" lvl="1" indent="0">
              <a:buNone/>
            </a:pPr>
            <a:endParaRPr lang="en-US"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4C15A36-5854-4985-BA3B-3F695A3A5F6F}"/>
              </a:ext>
            </a:extLst>
          </p:cNvPr>
          <p:cNvSpPr txBox="1"/>
          <p:nvPr/>
        </p:nvSpPr>
        <p:spPr>
          <a:xfrm>
            <a:off x="0" y="6495191"/>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Makofsky Law Group, P.C. ● 600 Old Country Rd., Suite 444, Garden City, NY 11530 ● 516-228-6522 ● Ellen@MakofskyLaw.com</a:t>
            </a:r>
          </a:p>
        </p:txBody>
      </p:sp>
    </p:spTree>
    <p:extLst>
      <p:ext uri="{BB962C8B-B14F-4D97-AF65-F5344CB8AC3E}">
        <p14:creationId xmlns:p14="http://schemas.microsoft.com/office/powerpoint/2010/main" val="583020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4255"/>
            <a:ext cx="12191999" cy="1325563"/>
          </a:xfrm>
        </p:spPr>
        <p:txBody>
          <a:bodyPr>
            <a:normAutofit/>
          </a:bodyPr>
          <a:lstStyle/>
          <a:p>
            <a:pPr algn="ctr"/>
            <a:r>
              <a:rPr lang="en-US" sz="6600" dirty="0">
                <a:latin typeface="Arial" panose="020B0604020202020204" pitchFamily="34" charset="0"/>
                <a:cs typeface="Arial" panose="020B0604020202020204" pitchFamily="34" charset="0"/>
              </a:rPr>
              <a:t>Practical Expectations</a:t>
            </a:r>
          </a:p>
        </p:txBody>
      </p:sp>
      <p:sp>
        <p:nvSpPr>
          <p:cNvPr id="3" name="Content Placeholder 2"/>
          <p:cNvSpPr>
            <a:spLocks noGrp="1"/>
          </p:cNvSpPr>
          <p:nvPr>
            <p:ph idx="1"/>
          </p:nvPr>
        </p:nvSpPr>
        <p:spPr>
          <a:xfrm>
            <a:off x="85725" y="1349818"/>
            <a:ext cx="8124825" cy="4784282"/>
          </a:xfrm>
        </p:spPr>
        <p:txBody>
          <a:bodyPr>
            <a:normAutofit/>
          </a:bodyPr>
          <a:lstStyle/>
          <a:p>
            <a:r>
              <a:rPr lang="en-US" sz="3600" dirty="0">
                <a:latin typeface="Arial" panose="020B0604020202020204" pitchFamily="34" charset="0"/>
                <a:cs typeface="Arial" panose="020B0604020202020204" pitchFamily="34" charset="0"/>
              </a:rPr>
              <a:t>Financial institutions will routinize the method for voicing objections</a:t>
            </a:r>
          </a:p>
          <a:p>
            <a:r>
              <a:rPr lang="en-US" sz="3600" dirty="0">
                <a:latin typeface="Arial" panose="020B0604020202020204" pitchFamily="34" charset="0"/>
                <a:cs typeface="Arial" panose="020B0604020202020204" pitchFamily="34" charset="0"/>
              </a:rPr>
              <a:t>Attorneys will create standardized opinion of counsel as to matters of law re: the POA</a:t>
            </a:r>
          </a:p>
          <a:p>
            <a:r>
              <a:rPr lang="en-US" sz="3600" dirty="0">
                <a:latin typeface="Arial" panose="020B0604020202020204" pitchFamily="34" charset="0"/>
                <a:cs typeface="Arial" panose="020B0604020202020204" pitchFamily="34" charset="0"/>
              </a:rPr>
              <a:t>Default “Just say yes”  instead of the old standard “just say no”</a:t>
            </a:r>
          </a:p>
        </p:txBody>
      </p:sp>
      <p:sp>
        <p:nvSpPr>
          <p:cNvPr id="5" name="TextBox 4">
            <a:extLst>
              <a:ext uri="{FF2B5EF4-FFF2-40B4-BE49-F238E27FC236}">
                <a16:creationId xmlns:a16="http://schemas.microsoft.com/office/drawing/2014/main" id="{385D4587-C5BA-48F5-B6FD-66CDA424C86F}"/>
              </a:ext>
            </a:extLst>
          </p:cNvPr>
          <p:cNvSpPr txBox="1"/>
          <p:nvPr/>
        </p:nvSpPr>
        <p:spPr>
          <a:xfrm>
            <a:off x="0" y="6495191"/>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Makofsky Law Group, P.C. ● 600 Old Country Rd., Suite 444, Garden City, NY 11530 ● 516-228-6522 ● Ellen@MakofskyLaw.com</a:t>
            </a:r>
          </a:p>
        </p:txBody>
      </p:sp>
    </p:spTree>
    <p:extLst>
      <p:ext uri="{BB962C8B-B14F-4D97-AF65-F5344CB8AC3E}">
        <p14:creationId xmlns:p14="http://schemas.microsoft.com/office/powerpoint/2010/main" val="2616490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255"/>
            <a:ext cx="12192000" cy="1937895"/>
          </a:xfrm>
        </p:spPr>
        <p:txBody>
          <a:bodyPr>
            <a:normAutofit/>
          </a:bodyPr>
          <a:lstStyle/>
          <a:p>
            <a:pPr algn="ctr"/>
            <a:r>
              <a:rPr lang="en-US" sz="6600" dirty="0">
                <a:latin typeface="Arial" panose="020B0604020202020204" pitchFamily="34" charset="0"/>
                <a:cs typeface="Arial" panose="020B0604020202020204" pitchFamily="34" charset="0"/>
              </a:rPr>
              <a:t>What Belongs in Modification Section</a:t>
            </a:r>
          </a:p>
        </p:txBody>
      </p:sp>
      <p:sp>
        <p:nvSpPr>
          <p:cNvPr id="3" name="Content Placeholder 2"/>
          <p:cNvSpPr>
            <a:spLocks noGrp="1"/>
          </p:cNvSpPr>
          <p:nvPr>
            <p:ph idx="1"/>
          </p:nvPr>
        </p:nvSpPr>
        <p:spPr>
          <a:xfrm>
            <a:off x="76199" y="1885950"/>
            <a:ext cx="11972925" cy="2476500"/>
          </a:xfrm>
        </p:spPr>
        <p:txBody>
          <a:bodyPr>
            <a:normAutofit/>
          </a:bodyPr>
          <a:lstStyle/>
          <a:p>
            <a:r>
              <a:rPr lang="en-US" sz="3600" dirty="0">
                <a:latin typeface="Arial" panose="020B0604020202020204" pitchFamily="34" charset="0"/>
                <a:cs typeface="Arial" panose="020B0604020202020204" pitchFamily="34" charset="0"/>
              </a:rPr>
              <a:t>Any addition you want to make to the POA form that is not inconsistent with other provision in the POA</a:t>
            </a:r>
          </a:p>
          <a:p>
            <a:r>
              <a:rPr lang="en-US" sz="3600" dirty="0">
                <a:latin typeface="Arial" panose="020B0604020202020204" pitchFamily="34" charset="0"/>
                <a:cs typeface="Arial" panose="020B0604020202020204" pitchFamily="34" charset="0"/>
              </a:rPr>
              <a:t>Provision to revoke previous POAs</a:t>
            </a:r>
          </a:p>
          <a:p>
            <a:r>
              <a:rPr lang="en-US" sz="3600" dirty="0">
                <a:latin typeface="Arial" panose="020B0604020202020204" pitchFamily="34" charset="0"/>
                <a:cs typeface="Arial" panose="020B0604020202020204" pitchFamily="34" charset="0"/>
              </a:rPr>
              <a:t>Provisions regarding gifts</a:t>
            </a:r>
          </a:p>
        </p:txBody>
      </p:sp>
      <p:sp>
        <p:nvSpPr>
          <p:cNvPr id="5" name="TextBox 4">
            <a:extLst>
              <a:ext uri="{FF2B5EF4-FFF2-40B4-BE49-F238E27FC236}">
                <a16:creationId xmlns:a16="http://schemas.microsoft.com/office/drawing/2014/main" id="{09A9B5C9-4632-4E3F-A6F5-1B70DC269887}"/>
              </a:ext>
            </a:extLst>
          </p:cNvPr>
          <p:cNvSpPr txBox="1"/>
          <p:nvPr/>
        </p:nvSpPr>
        <p:spPr>
          <a:xfrm>
            <a:off x="0" y="6495191"/>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Makofsky Law Group, P.C. ● 600 Old Country Rd., Suite 444, Garden City, NY 11530 ● 516-228-6522 ● Ellen@MakofskyLaw.com</a:t>
            </a:r>
          </a:p>
        </p:txBody>
      </p:sp>
      <p:pic>
        <p:nvPicPr>
          <p:cNvPr id="4" name="Picture 3">
            <a:extLst>
              <a:ext uri="{FF2B5EF4-FFF2-40B4-BE49-F238E27FC236}">
                <a16:creationId xmlns:a16="http://schemas.microsoft.com/office/drawing/2014/main" id="{C795B72B-BBDB-48D9-BBA7-A514E548D766}"/>
              </a:ext>
            </a:extLst>
          </p:cNvPr>
          <p:cNvPicPr>
            <a:picLocks noChangeAspect="1"/>
          </p:cNvPicPr>
          <p:nvPr/>
        </p:nvPicPr>
        <p:blipFill rotWithShape="1">
          <a:blip r:embed="rId2"/>
          <a:srcRect l="27982" r="28597"/>
          <a:stretch/>
        </p:blipFill>
        <p:spPr>
          <a:xfrm>
            <a:off x="4436268" y="4205247"/>
            <a:ext cx="3319463" cy="2347095"/>
          </a:xfrm>
          <a:prstGeom prst="rect">
            <a:avLst/>
          </a:prstGeom>
          <a:ln>
            <a:noFill/>
          </a:ln>
          <a:effectLst>
            <a:softEdge rad="112500"/>
          </a:effectLst>
        </p:spPr>
      </p:pic>
    </p:spTree>
    <p:extLst>
      <p:ext uri="{BB962C8B-B14F-4D97-AF65-F5344CB8AC3E}">
        <p14:creationId xmlns:p14="http://schemas.microsoft.com/office/powerpoint/2010/main" val="323225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255"/>
            <a:ext cx="12192000" cy="1156845"/>
          </a:xfrm>
        </p:spPr>
        <p:txBody>
          <a:bodyPr>
            <a:noAutofit/>
          </a:bodyPr>
          <a:lstStyle/>
          <a:p>
            <a:pPr algn="ctr"/>
            <a:r>
              <a:rPr lang="en-US" sz="6600" dirty="0">
                <a:latin typeface="Arial" panose="020B0604020202020204" pitchFamily="34" charset="0"/>
                <a:cs typeface="Arial" panose="020B0604020202020204" pitchFamily="34" charset="0"/>
              </a:rPr>
              <a:t>Modifications Concerning Gifts </a:t>
            </a:r>
          </a:p>
        </p:txBody>
      </p:sp>
      <p:sp>
        <p:nvSpPr>
          <p:cNvPr id="3" name="Content Placeholder 2"/>
          <p:cNvSpPr>
            <a:spLocks noGrp="1"/>
          </p:cNvSpPr>
          <p:nvPr>
            <p:ph idx="1"/>
          </p:nvPr>
        </p:nvSpPr>
        <p:spPr>
          <a:xfrm>
            <a:off x="85725" y="1349375"/>
            <a:ext cx="9010650" cy="5145816"/>
          </a:xfrm>
        </p:spPr>
        <p:txBody>
          <a:bodyPr>
            <a:normAutofit lnSpcReduction="10000"/>
          </a:bodyPr>
          <a:lstStyle/>
          <a:p>
            <a:r>
              <a:rPr lang="en-US" sz="3600" dirty="0">
                <a:latin typeface="Arial" panose="020B0604020202020204" pitchFamily="34" charset="0"/>
                <a:cs typeface="Arial" panose="020B0604020202020204" pitchFamily="34" charset="0"/>
              </a:rPr>
              <a:t>Express authority for agent and/or successor agent to make gifts to him or herself</a:t>
            </a:r>
          </a:p>
          <a:p>
            <a:r>
              <a:rPr lang="en-US" sz="3600" dirty="0">
                <a:latin typeface="Arial" panose="020B0604020202020204" pitchFamily="34" charset="0"/>
                <a:cs typeface="Arial" panose="020B0604020202020204" pitchFamily="34" charset="0"/>
              </a:rPr>
              <a:t>Language incorporating a best interest standard i.e. “deemed to be in my best if made in the context of estate planning, financial planning, Medicaid planning, long term care planning and/or asset preservation planning pursuant to the recommendations of an attorney-at-law experienced in such matters”</a:t>
            </a:r>
          </a:p>
          <a:p>
            <a:endParaRPr lang="en-US" sz="36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0CEA6E3-0F2D-4613-9E0D-0CC1F51E02D0}"/>
              </a:ext>
            </a:extLst>
          </p:cNvPr>
          <p:cNvSpPr txBox="1"/>
          <p:nvPr/>
        </p:nvSpPr>
        <p:spPr>
          <a:xfrm>
            <a:off x="0" y="6495191"/>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Makofsky Law Group, P.C. ● 600 Old Country Rd., Suite 444, Garden City, NY 11530 ● 516-228-6522 ● Ellen@MakofskyLaw.com</a:t>
            </a:r>
          </a:p>
        </p:txBody>
      </p:sp>
    </p:spTree>
    <p:extLst>
      <p:ext uri="{BB962C8B-B14F-4D97-AF65-F5344CB8AC3E}">
        <p14:creationId xmlns:p14="http://schemas.microsoft.com/office/powerpoint/2010/main" val="2240474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276351"/>
          </a:xfrm>
        </p:spPr>
        <p:txBody>
          <a:bodyPr>
            <a:normAutofit/>
          </a:bodyPr>
          <a:lstStyle/>
          <a:p>
            <a:pPr algn="ctr"/>
            <a:r>
              <a:rPr lang="en-US" sz="6600" dirty="0">
                <a:latin typeface="Arial" panose="020B0604020202020204" pitchFamily="34" charset="0"/>
                <a:cs typeface="Arial" panose="020B0604020202020204" pitchFamily="34" charset="0"/>
              </a:rPr>
              <a:t>Modifications Concerning Gifts </a:t>
            </a:r>
          </a:p>
        </p:txBody>
      </p:sp>
      <p:sp>
        <p:nvSpPr>
          <p:cNvPr id="3" name="Content Placeholder 2"/>
          <p:cNvSpPr>
            <a:spLocks noGrp="1"/>
          </p:cNvSpPr>
          <p:nvPr>
            <p:ph idx="1"/>
          </p:nvPr>
        </p:nvSpPr>
        <p:spPr>
          <a:xfrm>
            <a:off x="80962" y="1285875"/>
            <a:ext cx="12111038" cy="3571875"/>
          </a:xfrm>
        </p:spPr>
        <p:txBody>
          <a:bodyPr>
            <a:normAutofit/>
          </a:bodyPr>
          <a:lstStyle/>
          <a:p>
            <a:r>
              <a:rPr lang="en-US" sz="3600" dirty="0">
                <a:latin typeface="Arial" panose="020B0604020202020204" pitchFamily="34" charset="0"/>
                <a:cs typeface="Arial" panose="020B0604020202020204" pitchFamily="34" charset="0"/>
              </a:rPr>
              <a:t>The power to make gifts in a specific amount in excess of $5000 or in unlimited amounts</a:t>
            </a:r>
          </a:p>
          <a:p>
            <a:r>
              <a:rPr lang="en-US" sz="3600" dirty="0">
                <a:latin typeface="Arial" panose="020B0604020202020204" pitchFamily="34" charset="0"/>
                <a:cs typeface="Arial" panose="020B0604020202020204" pitchFamily="34" charset="0"/>
              </a:rPr>
              <a:t>The power to make gifts to specified persons, a class of persons or to a trust </a:t>
            </a:r>
          </a:p>
          <a:p>
            <a:r>
              <a:rPr lang="en-US" sz="3600" dirty="0">
                <a:latin typeface="Arial" panose="020B0604020202020204" pitchFamily="34" charset="0"/>
                <a:cs typeface="Arial" panose="020B0604020202020204" pitchFamily="34" charset="0"/>
              </a:rPr>
              <a:t>Include language that specifically excludes gifts to witnesses</a:t>
            </a:r>
          </a:p>
          <a:p>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1E642A4-CD01-4C49-9F27-5091E8D3FE43}"/>
              </a:ext>
            </a:extLst>
          </p:cNvPr>
          <p:cNvSpPr txBox="1"/>
          <p:nvPr/>
        </p:nvSpPr>
        <p:spPr>
          <a:xfrm>
            <a:off x="0" y="6495191"/>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Makofsky Law Group, P.C. ● 600 Old Country Rd., Suite 444, Garden City, NY 11530 ● 516-228-6522 ● Ellen@MakofskyLaw.com</a:t>
            </a:r>
          </a:p>
        </p:txBody>
      </p:sp>
    </p:spTree>
    <p:extLst>
      <p:ext uri="{BB962C8B-B14F-4D97-AF65-F5344CB8AC3E}">
        <p14:creationId xmlns:p14="http://schemas.microsoft.com/office/powerpoint/2010/main" val="3082584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837" y="180975"/>
            <a:ext cx="11744325" cy="3448050"/>
          </a:xfrm>
        </p:spPr>
        <p:txBody>
          <a:bodyPr>
            <a:normAutofit/>
          </a:bodyPr>
          <a:lstStyle/>
          <a:p>
            <a:pPr algn="ctr"/>
            <a:r>
              <a:rPr lang="en-US" sz="7200" dirty="0">
                <a:latin typeface="Arial" panose="020B0604020202020204" pitchFamily="34" charset="0"/>
                <a:cs typeface="Arial" panose="020B0604020202020204" pitchFamily="34" charset="0"/>
              </a:rPr>
              <a:t>General Obligations Law (GOL)</a:t>
            </a:r>
            <a:br>
              <a:rPr lang="en-US" sz="7200" dirty="0">
                <a:latin typeface="Arial" panose="020B0604020202020204" pitchFamily="34" charset="0"/>
                <a:cs typeface="Arial" panose="020B0604020202020204" pitchFamily="34" charset="0"/>
              </a:rPr>
            </a:br>
            <a:r>
              <a:rPr lang="en-US" sz="7200" dirty="0">
                <a:latin typeface="Arial" panose="020B0604020202020204" pitchFamily="34" charset="0"/>
                <a:cs typeface="Arial" panose="020B0604020202020204" pitchFamily="34" charset="0"/>
              </a:rPr>
              <a:t>Sections 5-1501 - 5-1514</a:t>
            </a:r>
          </a:p>
        </p:txBody>
      </p:sp>
      <p:pic>
        <p:nvPicPr>
          <p:cNvPr id="3" name="Picture 2">
            <a:extLst>
              <a:ext uri="{FF2B5EF4-FFF2-40B4-BE49-F238E27FC236}">
                <a16:creationId xmlns:a16="http://schemas.microsoft.com/office/drawing/2014/main" id="{5D7650C0-797B-4620-91AA-702EB05EA81F}"/>
              </a:ext>
            </a:extLst>
          </p:cNvPr>
          <p:cNvPicPr>
            <a:picLocks noChangeAspect="1"/>
          </p:cNvPicPr>
          <p:nvPr/>
        </p:nvPicPr>
        <p:blipFill>
          <a:blip r:embed="rId3"/>
          <a:stretch>
            <a:fillRect/>
          </a:stretch>
        </p:blipFill>
        <p:spPr>
          <a:xfrm>
            <a:off x="3012280" y="3866889"/>
            <a:ext cx="6167439" cy="2513620"/>
          </a:xfrm>
          <a:prstGeom prst="rect">
            <a:avLst/>
          </a:prstGeom>
          <a:ln>
            <a:noFill/>
          </a:ln>
          <a:effectLst>
            <a:softEdge rad="112500"/>
          </a:effectLst>
        </p:spPr>
      </p:pic>
    </p:spTree>
    <p:extLst>
      <p:ext uri="{BB962C8B-B14F-4D97-AF65-F5344CB8AC3E}">
        <p14:creationId xmlns:p14="http://schemas.microsoft.com/office/powerpoint/2010/main" val="1907632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4255"/>
            <a:ext cx="12191999" cy="1252095"/>
          </a:xfrm>
        </p:spPr>
        <p:txBody>
          <a:bodyPr>
            <a:normAutofit/>
          </a:bodyPr>
          <a:lstStyle/>
          <a:p>
            <a:pPr algn="ctr"/>
            <a:r>
              <a:rPr lang="en-US" sz="6600" dirty="0">
                <a:latin typeface="Arial" panose="020B0604020202020204" pitchFamily="34" charset="0"/>
                <a:cs typeface="Arial" panose="020B0604020202020204" pitchFamily="34" charset="0"/>
              </a:rPr>
              <a:t>Modifications Concerning Gifts </a:t>
            </a:r>
          </a:p>
        </p:txBody>
      </p:sp>
      <p:sp>
        <p:nvSpPr>
          <p:cNvPr id="3" name="Content Placeholder 2"/>
          <p:cNvSpPr>
            <a:spLocks noGrp="1"/>
          </p:cNvSpPr>
          <p:nvPr>
            <p:ph idx="1"/>
          </p:nvPr>
        </p:nvSpPr>
        <p:spPr>
          <a:xfrm>
            <a:off x="114301" y="1276350"/>
            <a:ext cx="5981700" cy="4514850"/>
          </a:xfrm>
        </p:spPr>
        <p:txBody>
          <a:bodyPr>
            <a:normAutofit/>
          </a:bodyPr>
          <a:lstStyle/>
          <a:p>
            <a:r>
              <a:rPr lang="en-US" sz="3600" dirty="0">
                <a:latin typeface="Arial" panose="020B0604020202020204" pitchFamily="34" charset="0"/>
                <a:cs typeface="Arial" panose="020B0604020202020204" pitchFamily="34" charset="0"/>
              </a:rPr>
              <a:t>The power to make gifts by opening, modifying or terminating:</a:t>
            </a:r>
          </a:p>
          <a:p>
            <a:pPr lvl="1"/>
            <a:r>
              <a:rPr lang="en-US" sz="3200" dirty="0">
                <a:latin typeface="Arial" panose="020B0604020202020204" pitchFamily="34" charset="0"/>
                <a:cs typeface="Arial" panose="020B0604020202020204" pitchFamily="34" charset="0"/>
              </a:rPr>
              <a:t>Deposit accounts</a:t>
            </a:r>
          </a:p>
          <a:p>
            <a:pPr lvl="1"/>
            <a:r>
              <a:rPr lang="en-US" sz="3200" dirty="0">
                <a:latin typeface="Arial" panose="020B0604020202020204" pitchFamily="34" charset="0"/>
                <a:cs typeface="Arial" panose="020B0604020202020204" pitchFamily="34" charset="0"/>
              </a:rPr>
              <a:t>Joint accounts</a:t>
            </a:r>
          </a:p>
          <a:p>
            <a:pPr lvl="1"/>
            <a:r>
              <a:rPr lang="en-US" sz="3200" dirty="0">
                <a:latin typeface="Arial" panose="020B0604020202020204" pitchFamily="34" charset="0"/>
                <a:cs typeface="Arial" panose="020B0604020202020204" pitchFamily="34" charset="0"/>
              </a:rPr>
              <a:t>Totten trust accounts</a:t>
            </a:r>
          </a:p>
          <a:p>
            <a:pPr lvl="1"/>
            <a:r>
              <a:rPr lang="en-US" sz="3200" dirty="0">
                <a:latin typeface="Arial" panose="020B0604020202020204" pitchFamily="34" charset="0"/>
                <a:cs typeface="Arial" panose="020B0604020202020204" pitchFamily="34" charset="0"/>
              </a:rPr>
              <a:t>TOD accounts</a:t>
            </a:r>
          </a:p>
        </p:txBody>
      </p:sp>
      <p:sp>
        <p:nvSpPr>
          <p:cNvPr id="6" name="TextBox 5">
            <a:extLst>
              <a:ext uri="{FF2B5EF4-FFF2-40B4-BE49-F238E27FC236}">
                <a16:creationId xmlns:a16="http://schemas.microsoft.com/office/drawing/2014/main" id="{55E37795-0960-4872-83DC-FB050749E8D9}"/>
              </a:ext>
            </a:extLst>
          </p:cNvPr>
          <p:cNvSpPr txBox="1"/>
          <p:nvPr/>
        </p:nvSpPr>
        <p:spPr>
          <a:xfrm>
            <a:off x="0" y="6495191"/>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Makofsky Law Group, P.C. ● 600 Old Country Rd., Suite 444, Garden City, NY 11530 ● 516-228-6522 ● Ellen@MakofskyLaw.com</a:t>
            </a:r>
          </a:p>
        </p:txBody>
      </p:sp>
      <p:pic>
        <p:nvPicPr>
          <p:cNvPr id="12290" name="Picture 2" descr="Gift Giftbox Sticker by Blendle for iOS &amp; Android | GIPHY">
            <a:extLst>
              <a:ext uri="{FF2B5EF4-FFF2-40B4-BE49-F238E27FC236}">
                <a16:creationId xmlns:a16="http://schemas.microsoft.com/office/drawing/2014/main" id="{5CC02EBB-6602-4EBB-8988-8A9B0DC745A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70636" y="1276350"/>
            <a:ext cx="5278437" cy="5093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679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04925"/>
          </a:xfrm>
        </p:spPr>
        <p:txBody>
          <a:bodyPr>
            <a:normAutofit/>
          </a:bodyPr>
          <a:lstStyle/>
          <a:p>
            <a:pPr algn="ctr"/>
            <a:r>
              <a:rPr lang="en-US" sz="6600" dirty="0">
                <a:latin typeface="Arial" panose="020B0604020202020204" pitchFamily="34" charset="0"/>
                <a:cs typeface="Arial" panose="020B0604020202020204" pitchFamily="34" charset="0"/>
              </a:rPr>
              <a:t>Modifications Concerning Gifts </a:t>
            </a:r>
          </a:p>
        </p:txBody>
      </p:sp>
      <p:sp>
        <p:nvSpPr>
          <p:cNvPr id="3" name="Content Placeholder 2"/>
          <p:cNvSpPr>
            <a:spLocks noGrp="1"/>
          </p:cNvSpPr>
          <p:nvPr>
            <p:ph idx="1"/>
          </p:nvPr>
        </p:nvSpPr>
        <p:spPr>
          <a:xfrm>
            <a:off x="104775" y="1383572"/>
            <a:ext cx="11791950" cy="4351338"/>
          </a:xfrm>
        </p:spPr>
        <p:txBody>
          <a:bodyPr>
            <a:normAutofit/>
          </a:bodyPr>
          <a:lstStyle/>
          <a:p>
            <a:r>
              <a:rPr lang="en-US" sz="3600" dirty="0">
                <a:latin typeface="Arial" panose="020B0604020202020204" pitchFamily="34" charset="0"/>
                <a:cs typeface="Arial" panose="020B0604020202020204" pitchFamily="34" charset="0"/>
              </a:rPr>
              <a:t>Power to change the beneficiary or ownership of a life insurance policy</a:t>
            </a:r>
          </a:p>
          <a:p>
            <a:r>
              <a:rPr lang="en-US" sz="3600" dirty="0">
                <a:latin typeface="Arial" panose="020B0604020202020204" pitchFamily="34" charset="0"/>
                <a:cs typeface="Arial" panose="020B0604020202020204" pitchFamily="34" charset="0"/>
              </a:rPr>
              <a:t>Power to change the beneficiary of an annuity policy</a:t>
            </a:r>
          </a:p>
          <a:p>
            <a:r>
              <a:rPr lang="en-US" sz="3600" dirty="0">
                <a:latin typeface="Arial" panose="020B0604020202020204" pitchFamily="34" charset="0"/>
                <a:cs typeface="Arial" panose="020B0604020202020204" pitchFamily="34" charset="0"/>
              </a:rPr>
              <a:t>Power to designate or change the beneficiary of a retirement plan</a:t>
            </a:r>
          </a:p>
          <a:p>
            <a:r>
              <a:rPr lang="en-US" sz="3600" dirty="0">
                <a:latin typeface="Arial" panose="020B0604020202020204" pitchFamily="34" charset="0"/>
                <a:cs typeface="Arial" panose="020B0604020202020204" pitchFamily="34" charset="0"/>
              </a:rPr>
              <a:t>Power to waive the right of a spouse pursuant to a retirement plan</a:t>
            </a:r>
          </a:p>
        </p:txBody>
      </p:sp>
      <p:sp>
        <p:nvSpPr>
          <p:cNvPr id="5" name="TextBox 4">
            <a:extLst>
              <a:ext uri="{FF2B5EF4-FFF2-40B4-BE49-F238E27FC236}">
                <a16:creationId xmlns:a16="http://schemas.microsoft.com/office/drawing/2014/main" id="{9058F4BE-52B6-457A-BDCE-CA2B54512F81}"/>
              </a:ext>
            </a:extLst>
          </p:cNvPr>
          <p:cNvSpPr txBox="1"/>
          <p:nvPr/>
        </p:nvSpPr>
        <p:spPr>
          <a:xfrm>
            <a:off x="0" y="6495191"/>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Makofsky Law Group, P.C. ● 600 Old Country Rd., Suite 444, Garden City, NY 11530 ● 516-228-6522 ● Ellen@MakofskyLaw.com</a:t>
            </a:r>
          </a:p>
        </p:txBody>
      </p:sp>
    </p:spTree>
    <p:extLst>
      <p:ext uri="{BB962C8B-B14F-4D97-AF65-F5344CB8AC3E}">
        <p14:creationId xmlns:p14="http://schemas.microsoft.com/office/powerpoint/2010/main" val="3922606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4255"/>
            <a:ext cx="12191999" cy="1318770"/>
          </a:xfrm>
        </p:spPr>
        <p:txBody>
          <a:bodyPr>
            <a:normAutofit/>
          </a:bodyPr>
          <a:lstStyle/>
          <a:p>
            <a:pPr algn="ctr"/>
            <a:r>
              <a:rPr lang="en-US" sz="6600" dirty="0">
                <a:latin typeface="Arial" panose="020B0604020202020204" pitchFamily="34" charset="0"/>
                <a:cs typeface="Arial" panose="020B0604020202020204" pitchFamily="34" charset="0"/>
              </a:rPr>
              <a:t>Modifications Concerning Gifts </a:t>
            </a:r>
          </a:p>
        </p:txBody>
      </p:sp>
      <p:sp>
        <p:nvSpPr>
          <p:cNvPr id="3" name="Content Placeholder 2"/>
          <p:cNvSpPr>
            <a:spLocks noGrp="1"/>
          </p:cNvSpPr>
          <p:nvPr>
            <p:ph idx="1"/>
          </p:nvPr>
        </p:nvSpPr>
        <p:spPr>
          <a:xfrm>
            <a:off x="85725" y="1343025"/>
            <a:ext cx="9763125" cy="4351338"/>
          </a:xfrm>
        </p:spPr>
        <p:txBody>
          <a:bodyPr>
            <a:normAutofit/>
          </a:bodyPr>
          <a:lstStyle/>
          <a:p>
            <a:r>
              <a:rPr lang="en-US" sz="3600" dirty="0">
                <a:latin typeface="Arial" panose="020B0604020202020204" pitchFamily="34" charset="0"/>
                <a:cs typeface="Arial" panose="020B0604020202020204" pitchFamily="34" charset="0"/>
              </a:rPr>
              <a:t>Power to create amend, revoke or terminate an inter vivos trust</a:t>
            </a:r>
          </a:p>
          <a:p>
            <a:endParaRPr lang="en-US" sz="36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Power to exercise a lifetime power of appointment</a:t>
            </a:r>
          </a:p>
        </p:txBody>
      </p:sp>
      <p:sp>
        <p:nvSpPr>
          <p:cNvPr id="5" name="TextBox 4">
            <a:extLst>
              <a:ext uri="{FF2B5EF4-FFF2-40B4-BE49-F238E27FC236}">
                <a16:creationId xmlns:a16="http://schemas.microsoft.com/office/drawing/2014/main" id="{73CBED74-648F-41E8-BA32-5531E9DEA82E}"/>
              </a:ext>
            </a:extLst>
          </p:cNvPr>
          <p:cNvSpPr txBox="1"/>
          <p:nvPr/>
        </p:nvSpPr>
        <p:spPr>
          <a:xfrm>
            <a:off x="0" y="6495191"/>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Makofsky Law Group, P.C. ● 600 Old Country Rd., Suite 444, Garden City, NY 11530 ● 516-228-6522 ● Ellen@MakofskyLaw.com</a:t>
            </a:r>
          </a:p>
        </p:txBody>
      </p:sp>
    </p:spTree>
    <p:extLst>
      <p:ext uri="{BB962C8B-B14F-4D97-AF65-F5344CB8AC3E}">
        <p14:creationId xmlns:p14="http://schemas.microsoft.com/office/powerpoint/2010/main" val="2207597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55"/>
            <a:ext cx="12192000" cy="1325563"/>
          </a:xfrm>
        </p:spPr>
        <p:txBody>
          <a:bodyPr>
            <a:normAutofit/>
          </a:bodyPr>
          <a:lstStyle/>
          <a:p>
            <a:pPr algn="ctr"/>
            <a:r>
              <a:rPr lang="en-US" sz="6600" dirty="0">
                <a:latin typeface="Arial" panose="020B0604020202020204" pitchFamily="34" charset="0"/>
                <a:cs typeface="Arial" panose="020B0604020202020204" pitchFamily="34" charset="0"/>
              </a:rPr>
              <a:t>Effective Date</a:t>
            </a:r>
          </a:p>
        </p:txBody>
      </p:sp>
      <p:sp>
        <p:nvSpPr>
          <p:cNvPr id="3" name="Content Placeholder 2"/>
          <p:cNvSpPr>
            <a:spLocks noGrp="1"/>
          </p:cNvSpPr>
          <p:nvPr>
            <p:ph idx="1"/>
          </p:nvPr>
        </p:nvSpPr>
        <p:spPr>
          <a:xfrm>
            <a:off x="100653" y="1253331"/>
            <a:ext cx="11967522" cy="4351338"/>
          </a:xfrm>
        </p:spPr>
        <p:txBody>
          <a:bodyPr>
            <a:normAutofit/>
          </a:bodyPr>
          <a:lstStyle/>
          <a:p>
            <a:r>
              <a:rPr lang="en-US" sz="4000" dirty="0">
                <a:latin typeface="Arial" panose="020B0604020202020204" pitchFamily="34" charset="0"/>
                <a:cs typeface="Arial" panose="020B0604020202020204" pitchFamily="34" charset="0"/>
              </a:rPr>
              <a:t>June 13, 2021 </a:t>
            </a:r>
          </a:p>
          <a:p>
            <a:pPr lvl="1"/>
            <a:r>
              <a:rPr lang="en-US" sz="3600" dirty="0">
                <a:latin typeface="Arial" panose="020B0604020202020204" pitchFamily="34" charset="0"/>
                <a:cs typeface="Arial" panose="020B0604020202020204" pitchFamily="34" charset="0"/>
              </a:rPr>
              <a:t>Forms will begin to become available shortly</a:t>
            </a:r>
          </a:p>
          <a:p>
            <a:pPr lvl="2"/>
            <a:r>
              <a:rPr lang="en-US" sz="3200" dirty="0">
                <a:latin typeface="Arial" panose="020B0604020202020204" pitchFamily="34" charset="0"/>
                <a:cs typeface="Arial" panose="020B0604020202020204" pitchFamily="34" charset="0"/>
              </a:rPr>
              <a:t>NYSBA - Hot Docs</a:t>
            </a:r>
          </a:p>
          <a:p>
            <a:pPr lvl="1"/>
            <a:r>
              <a:rPr lang="en-US" sz="3600" dirty="0">
                <a:latin typeface="Arial" panose="020B0604020202020204" pitchFamily="34" charset="0"/>
                <a:cs typeface="Arial" panose="020B0604020202020204" pitchFamily="34" charset="0"/>
              </a:rPr>
              <a:t>Caution: </a:t>
            </a:r>
            <a:r>
              <a:rPr lang="en-US" sz="3600" u="sng" dirty="0">
                <a:latin typeface="Arial" panose="020B0604020202020204" pitchFamily="34" charset="0"/>
                <a:cs typeface="Arial" panose="020B0604020202020204" pitchFamily="34" charset="0"/>
              </a:rPr>
              <a:t>Do not use new POAs until effective date!!!!</a:t>
            </a:r>
            <a:endParaRPr lang="en-US" sz="36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POA’s executed prior to June 13, 2021 continue to be valid </a:t>
            </a:r>
            <a:endParaRPr lang="en-US" sz="36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C0F1B46-FC4A-4456-B682-E59DF56AC4FC}"/>
              </a:ext>
            </a:extLst>
          </p:cNvPr>
          <p:cNvSpPr txBox="1"/>
          <p:nvPr/>
        </p:nvSpPr>
        <p:spPr>
          <a:xfrm>
            <a:off x="0" y="6495191"/>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Makofsky Law Group, P.C. ● 600 Old Country Rd., Suite 444, Garden City, NY 11530 ● 516-228-6522 ● Ellen@MakofskyLaw.com</a:t>
            </a:r>
          </a:p>
        </p:txBody>
      </p:sp>
      <p:pic>
        <p:nvPicPr>
          <p:cNvPr id="4" name="Picture 3">
            <a:extLst>
              <a:ext uri="{FF2B5EF4-FFF2-40B4-BE49-F238E27FC236}">
                <a16:creationId xmlns:a16="http://schemas.microsoft.com/office/drawing/2014/main" id="{AA46A8E2-D962-46DE-AFCA-C108DAF0A54D}"/>
              </a:ext>
            </a:extLst>
          </p:cNvPr>
          <p:cNvPicPr>
            <a:picLocks noChangeAspect="1"/>
          </p:cNvPicPr>
          <p:nvPr/>
        </p:nvPicPr>
        <p:blipFill>
          <a:blip r:embed="rId2"/>
          <a:stretch>
            <a:fillRect/>
          </a:stretch>
        </p:blipFill>
        <p:spPr>
          <a:xfrm>
            <a:off x="400050" y="4268755"/>
            <a:ext cx="3048000" cy="2020957"/>
          </a:xfrm>
          <a:prstGeom prst="rect">
            <a:avLst/>
          </a:prstGeom>
          <a:ln>
            <a:noFill/>
          </a:ln>
          <a:effectLst>
            <a:softEdge rad="112500"/>
          </a:effectLst>
        </p:spPr>
      </p:pic>
    </p:spTree>
    <p:extLst>
      <p:ext uri="{BB962C8B-B14F-4D97-AF65-F5344CB8AC3E}">
        <p14:creationId xmlns:p14="http://schemas.microsoft.com/office/powerpoint/2010/main" val="3996702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2824B25-470F-4F9A-A5E5-E966F9C84D40}"/>
              </a:ext>
            </a:extLst>
          </p:cNvPr>
          <p:cNvSpPr txBox="1">
            <a:spLocks/>
          </p:cNvSpPr>
          <p:nvPr/>
        </p:nvSpPr>
        <p:spPr>
          <a:xfrm>
            <a:off x="0" y="2388604"/>
            <a:ext cx="10026905" cy="30753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dirty="0">
                <a:latin typeface="Arial" panose="020B0604020202020204" pitchFamily="34" charset="0"/>
                <a:cs typeface="Arial" panose="020B0604020202020204" pitchFamily="34" charset="0"/>
              </a:rPr>
              <a:t>Ellen G. Makofsky</a:t>
            </a:r>
          </a:p>
          <a:p>
            <a:pPr marL="0" indent="0" algn="ctr">
              <a:buNone/>
            </a:pPr>
            <a:r>
              <a:rPr lang="en-US" sz="4000" dirty="0">
                <a:latin typeface="Arial" panose="020B0604020202020204" pitchFamily="34" charset="0"/>
                <a:cs typeface="Arial" panose="020B0604020202020204" pitchFamily="34" charset="0"/>
              </a:rPr>
              <a:t>600 Old Country Road</a:t>
            </a:r>
          </a:p>
          <a:p>
            <a:pPr marL="0" indent="0" algn="ctr">
              <a:buNone/>
            </a:pPr>
            <a:r>
              <a:rPr lang="en-US" sz="4000" dirty="0">
                <a:latin typeface="Arial" panose="020B0604020202020204" pitchFamily="34" charset="0"/>
                <a:cs typeface="Arial" panose="020B0604020202020204" pitchFamily="34" charset="0"/>
              </a:rPr>
              <a:t>Garden City, New York 11530</a:t>
            </a:r>
          </a:p>
          <a:p>
            <a:pPr marL="0" indent="0" algn="ctr">
              <a:buNone/>
            </a:pPr>
            <a:r>
              <a:rPr lang="en-US" sz="4000" dirty="0">
                <a:latin typeface="Arial" panose="020B0604020202020204" pitchFamily="34" charset="0"/>
                <a:cs typeface="Arial" panose="020B0604020202020204" pitchFamily="34" charset="0"/>
              </a:rPr>
              <a:t>Ellen@MakofskyLaw.com</a:t>
            </a:r>
          </a:p>
        </p:txBody>
      </p:sp>
      <p:sp>
        <p:nvSpPr>
          <p:cNvPr id="13" name="TextBox 12">
            <a:extLst>
              <a:ext uri="{FF2B5EF4-FFF2-40B4-BE49-F238E27FC236}">
                <a16:creationId xmlns:a16="http://schemas.microsoft.com/office/drawing/2014/main" id="{17A1F6C3-EF16-47C7-ACDC-411F834205E9}"/>
              </a:ext>
            </a:extLst>
          </p:cNvPr>
          <p:cNvSpPr txBox="1"/>
          <p:nvPr/>
        </p:nvSpPr>
        <p:spPr>
          <a:xfrm>
            <a:off x="-94332" y="5001028"/>
            <a:ext cx="10121237" cy="1569660"/>
          </a:xfrm>
          <a:prstGeom prst="rect">
            <a:avLst/>
          </a:prstGeom>
          <a:noFill/>
        </p:spPr>
        <p:txBody>
          <a:bodyPr wrap="square" rtlCol="0">
            <a:spAutoFit/>
          </a:bodyPr>
          <a:lstStyle/>
          <a:p>
            <a:pPr algn="ctr"/>
            <a:r>
              <a:rPr lang="en-US" sz="9600" dirty="0">
                <a:latin typeface="Arial" panose="020B0604020202020204" pitchFamily="34" charset="0"/>
                <a:cs typeface="Arial" panose="020B0604020202020204" pitchFamily="34" charset="0"/>
              </a:rPr>
              <a:t>Thank You</a:t>
            </a:r>
          </a:p>
        </p:txBody>
      </p:sp>
      <p:sp>
        <p:nvSpPr>
          <p:cNvPr id="12" name="Rectangle 11">
            <a:extLst>
              <a:ext uri="{FF2B5EF4-FFF2-40B4-BE49-F238E27FC236}">
                <a16:creationId xmlns:a16="http://schemas.microsoft.com/office/drawing/2014/main" id="{4ADA4431-AF9C-43AC-B487-876372ACF43E}"/>
              </a:ext>
            </a:extLst>
          </p:cNvPr>
          <p:cNvSpPr/>
          <p:nvPr/>
        </p:nvSpPr>
        <p:spPr>
          <a:xfrm>
            <a:off x="10026906" y="0"/>
            <a:ext cx="216509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B36F91E-3A86-4807-BFF3-30680D4EA11F}"/>
              </a:ext>
            </a:extLst>
          </p:cNvPr>
          <p:cNvSpPr/>
          <p:nvPr/>
        </p:nvSpPr>
        <p:spPr>
          <a:xfrm rot="10800000">
            <a:off x="10629900" y="0"/>
            <a:ext cx="1562100" cy="6858000"/>
          </a:xfrm>
          <a:prstGeom prst="rect">
            <a:avLst/>
          </a:prstGeom>
          <a:solidFill>
            <a:srgbClr val="801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7C3208A6-042F-4BD8-8E6F-55AEC094DFB4}"/>
              </a:ext>
            </a:extLst>
          </p:cNvPr>
          <p:cNvCxnSpPr>
            <a:cxnSpLocks/>
          </p:cNvCxnSpPr>
          <p:nvPr/>
        </p:nvCxnSpPr>
        <p:spPr>
          <a:xfrm>
            <a:off x="10535568" y="0"/>
            <a:ext cx="0" cy="6858000"/>
          </a:xfrm>
          <a:prstGeom prst="line">
            <a:avLst/>
          </a:prstGeom>
          <a:ln w="161925" cmpd="dbl">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8263491-890D-4752-82C7-E17454DE5FAB}"/>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saturation sat="131000"/>
                    </a14:imgEffect>
                    <a14:imgEffect>
                      <a14:brightnessContrast bright="32000" contrast="-100000"/>
                    </a14:imgEffect>
                  </a14:imgLayer>
                </a14:imgProps>
              </a:ext>
              <a:ext uri="{28A0092B-C50C-407E-A947-70E740481C1C}">
                <a14:useLocalDpi xmlns:a14="http://schemas.microsoft.com/office/drawing/2010/main" val="0"/>
              </a:ext>
            </a:extLst>
          </a:blip>
          <a:stretch>
            <a:fillRect/>
          </a:stretch>
        </p:blipFill>
        <p:spPr>
          <a:xfrm>
            <a:off x="-94332" y="-65900"/>
            <a:ext cx="9430583" cy="2695575"/>
          </a:xfrm>
          <a:prstGeom prst="rect">
            <a:avLst/>
          </a:prstGeom>
        </p:spPr>
      </p:pic>
    </p:spTree>
    <p:extLst>
      <p:ext uri="{BB962C8B-B14F-4D97-AF65-F5344CB8AC3E}">
        <p14:creationId xmlns:p14="http://schemas.microsoft.com/office/powerpoint/2010/main" val="2238913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pPr algn="ctr"/>
            <a:r>
              <a:rPr lang="en-US" sz="6600" dirty="0">
                <a:latin typeface="Arial" panose="020B0604020202020204" pitchFamily="34" charset="0"/>
                <a:cs typeface="Arial" panose="020B0604020202020204" pitchFamily="34" charset="0"/>
              </a:rPr>
              <a:t>Current POA Form</a:t>
            </a:r>
          </a:p>
        </p:txBody>
      </p:sp>
      <p:sp>
        <p:nvSpPr>
          <p:cNvPr id="3" name="Content Placeholder 2"/>
          <p:cNvSpPr>
            <a:spLocks noGrp="1"/>
          </p:cNvSpPr>
          <p:nvPr>
            <p:ph idx="1"/>
          </p:nvPr>
        </p:nvSpPr>
        <p:spPr>
          <a:xfrm>
            <a:off x="133658" y="1186655"/>
            <a:ext cx="5961185" cy="4969981"/>
          </a:xfrm>
        </p:spPr>
        <p:txBody>
          <a:bodyPr>
            <a:normAutofit/>
          </a:bodyPr>
          <a:lstStyle/>
          <a:p>
            <a:r>
              <a:rPr lang="en-US" sz="4400" dirty="0">
                <a:latin typeface="Arial" panose="020B0604020202020204" pitchFamily="34" charset="0"/>
                <a:cs typeface="Arial" panose="020B0604020202020204" pitchFamily="34" charset="0"/>
              </a:rPr>
              <a:t>Complicated</a:t>
            </a:r>
          </a:p>
          <a:p>
            <a:r>
              <a:rPr lang="en-US" sz="4400" dirty="0">
                <a:latin typeface="Arial" panose="020B0604020202020204" pitchFamily="34" charset="0"/>
                <a:cs typeface="Arial" panose="020B0604020202020204" pitchFamily="34" charset="0"/>
              </a:rPr>
              <a:t>Unwieldy</a:t>
            </a:r>
          </a:p>
          <a:p>
            <a:r>
              <a:rPr lang="en-US" sz="4400" dirty="0">
                <a:latin typeface="Arial" panose="020B0604020202020204" pitchFamily="34" charset="0"/>
                <a:cs typeface="Arial" panose="020B0604020202020204" pitchFamily="34" charset="0"/>
              </a:rPr>
              <a:t>Difficult to Execute Properly</a:t>
            </a:r>
          </a:p>
          <a:p>
            <a:r>
              <a:rPr lang="en-US" sz="4400" dirty="0">
                <a:latin typeface="Arial" panose="020B0604020202020204" pitchFamily="34" charset="0"/>
                <a:cs typeface="Arial" panose="020B0604020202020204" pitchFamily="34" charset="0"/>
              </a:rPr>
              <a:t>Financial institutions are wary of accepting them </a:t>
            </a:r>
          </a:p>
          <a:p>
            <a:endParaRPr lang="en-US" sz="4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2069A67-28A0-4B5D-8E77-101280B23CFF}"/>
              </a:ext>
            </a:extLst>
          </p:cNvPr>
          <p:cNvSpPr txBox="1"/>
          <p:nvPr/>
        </p:nvSpPr>
        <p:spPr>
          <a:xfrm>
            <a:off x="0" y="6495191"/>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Makofsky Law Group, P.C. ● 600 Old Country Rd., Suite 444, Garden City, NY 11530 ● 516-228-6522 ● Ellen@MakofskyLaw.com</a:t>
            </a:r>
          </a:p>
        </p:txBody>
      </p:sp>
      <p:pic>
        <p:nvPicPr>
          <p:cNvPr id="4098" name="Picture 2" descr="POA After Death Everything You Need To Know - Halt.org">
            <a:extLst>
              <a:ext uri="{FF2B5EF4-FFF2-40B4-BE49-F238E27FC236}">
                <a16:creationId xmlns:a16="http://schemas.microsoft.com/office/drawing/2014/main" id="{325B9182-15C9-42BA-9E8B-6F5E89B5E7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843" y="2057157"/>
            <a:ext cx="5961185" cy="32289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677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3999" y="50261"/>
            <a:ext cx="9144000" cy="1190625"/>
          </a:xfrm>
        </p:spPr>
        <p:txBody>
          <a:bodyPr>
            <a:normAutofit/>
          </a:bodyPr>
          <a:lstStyle/>
          <a:p>
            <a:r>
              <a:rPr lang="en-US" sz="7200" dirty="0">
                <a:latin typeface="Arial" panose="020B0604020202020204" pitchFamily="34" charset="0"/>
                <a:cs typeface="Arial" panose="020B0604020202020204" pitchFamily="34" charset="0"/>
              </a:rPr>
              <a:t>Long Hard Road</a:t>
            </a:r>
          </a:p>
        </p:txBody>
      </p:sp>
      <p:sp>
        <p:nvSpPr>
          <p:cNvPr id="5" name="TextBox 4">
            <a:extLst>
              <a:ext uri="{FF2B5EF4-FFF2-40B4-BE49-F238E27FC236}">
                <a16:creationId xmlns:a16="http://schemas.microsoft.com/office/drawing/2014/main" id="{E471CB75-0804-4D6B-99CD-2FC85BE00BCB}"/>
              </a:ext>
            </a:extLst>
          </p:cNvPr>
          <p:cNvSpPr txBox="1"/>
          <p:nvPr/>
        </p:nvSpPr>
        <p:spPr>
          <a:xfrm>
            <a:off x="0" y="6495191"/>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Makofsky Law Group, P.C. ● 600 Old Country Rd., Suite 444, Garden City, NY 11530 ● 516-228-6522 ● Ellen@MakofskyLaw.com</a:t>
            </a:r>
          </a:p>
        </p:txBody>
      </p:sp>
      <p:pic>
        <p:nvPicPr>
          <p:cNvPr id="2070" name="Picture 22" descr="The history—and future—of hitting the road">
            <a:extLst>
              <a:ext uri="{FF2B5EF4-FFF2-40B4-BE49-F238E27FC236}">
                <a16:creationId xmlns:a16="http://schemas.microsoft.com/office/drawing/2014/main" id="{C6BF159B-3B93-4592-A122-3FC574B241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5208" y1="9700" x2="14792" y2="94342"/>
                        <a14:foregroundMark x1="15972" y1="3349" x2="16250" y2="3464"/>
                        <a14:foregroundMark x1="17361" y1="3464" x2="17778" y2="3349"/>
                        <a14:foregroundMark x1="18681" y1="2887" x2="19028" y2="2887"/>
                        <a14:foregroundMark x1="89722" y1="9931" x2="89444" y2="89723"/>
                        <a14:foregroundMark x1="87292" y1="5427" x2="99583" y2="9122"/>
                      </a14:backgroundRemoval>
                    </a14:imgEffect>
                  </a14:imgLayer>
                </a14:imgProps>
              </a:ext>
              <a:ext uri="{28A0092B-C50C-407E-A947-70E740481C1C}">
                <a14:useLocalDpi xmlns:a14="http://schemas.microsoft.com/office/drawing/2010/main" val="0"/>
              </a:ext>
            </a:extLst>
          </a:blip>
          <a:srcRect/>
          <a:stretch>
            <a:fillRect/>
          </a:stretch>
        </p:blipFill>
        <p:spPr bwMode="auto">
          <a:xfrm>
            <a:off x="1934279" y="1464075"/>
            <a:ext cx="8323443" cy="50058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AF970F31-ECE1-47E4-813A-38E0781310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549088" y="-285601"/>
            <a:ext cx="4643437" cy="342958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38BD9562-E269-4AFB-8E56-00CF3F3602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195" y="24255"/>
            <a:ext cx="3804389" cy="28098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B960852F-3305-4636-8673-8B5943F19DE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67913" b="100000" l="0" r="80729">
                        <a14:foregroundMark x1="15052" y1="88082" x2="22396" y2="93583"/>
                        <a14:foregroundMark x1="28490" y1="95275" x2="38073" y2="98731"/>
                        <a14:foregroundMark x1="42396" y1="98025" x2="52500" y2="94288"/>
                        <a14:foregroundMark x1="54531" y1="93230" x2="60833" y2="83992"/>
                        <a14:foregroundMark x1="60573" y1="89140" x2="50729" y2="96968"/>
                      </a14:backgroundRemoval>
                    </a14:imgEffect>
                  </a14:imgLayer>
                </a14:imgProps>
              </a:ext>
              <a:ext uri="{28A0092B-C50C-407E-A947-70E740481C1C}">
                <a14:useLocalDpi xmlns:a14="http://schemas.microsoft.com/office/drawing/2010/main" val="0"/>
              </a:ext>
            </a:extLst>
          </a:blip>
          <a:srcRect l="7044" t="68393" r="36789"/>
          <a:stretch/>
        </p:blipFill>
        <p:spPr bwMode="auto">
          <a:xfrm rot="19255282">
            <a:off x="-863066" y="3202373"/>
            <a:ext cx="2136808" cy="8881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E34B0514-A625-49E7-AE99-E28D5C3B378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67913" b="100000" l="0" r="80729">
                        <a14:foregroundMark x1="15052" y1="88082" x2="22396" y2="93583"/>
                        <a14:foregroundMark x1="28490" y1="95275" x2="38073" y2="98731"/>
                        <a14:foregroundMark x1="42396" y1="98025" x2="52500" y2="94288"/>
                        <a14:foregroundMark x1="54531" y1="93230" x2="60833" y2="83992"/>
                        <a14:foregroundMark x1="60573" y1="89140" x2="50729" y2="96968"/>
                      </a14:backgroundRemoval>
                    </a14:imgEffect>
                  </a14:imgLayer>
                </a14:imgProps>
              </a:ext>
              <a:ext uri="{28A0092B-C50C-407E-A947-70E740481C1C}">
                <a14:useLocalDpi xmlns:a14="http://schemas.microsoft.com/office/drawing/2010/main" val="0"/>
              </a:ext>
            </a:extLst>
          </a:blip>
          <a:srcRect l="7044" t="68393" r="36789"/>
          <a:stretch/>
        </p:blipFill>
        <p:spPr bwMode="auto">
          <a:xfrm rot="2861414">
            <a:off x="693944" y="3929110"/>
            <a:ext cx="2136808" cy="8881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8C49F628-BBEC-49C0-B913-C462E1B60C2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67913" b="100000" l="0" r="80729">
                        <a14:foregroundMark x1="15052" y1="88082" x2="22396" y2="93583"/>
                        <a14:foregroundMark x1="28490" y1="95275" x2="38073" y2="98731"/>
                        <a14:foregroundMark x1="42396" y1="98025" x2="52500" y2="94288"/>
                        <a14:foregroundMark x1="54531" y1="93230" x2="60833" y2="83992"/>
                        <a14:foregroundMark x1="60573" y1="89140" x2="50729" y2="96968"/>
                      </a14:backgroundRemoval>
                    </a14:imgEffect>
                  </a14:imgLayer>
                </a14:imgProps>
              </a:ext>
              <a:ext uri="{28A0092B-C50C-407E-A947-70E740481C1C}">
                <a14:useLocalDpi xmlns:a14="http://schemas.microsoft.com/office/drawing/2010/main" val="0"/>
              </a:ext>
            </a:extLst>
          </a:blip>
          <a:srcRect l="7044" t="68393" r="36789"/>
          <a:stretch/>
        </p:blipFill>
        <p:spPr bwMode="auto">
          <a:xfrm rot="774329">
            <a:off x="-75398" y="5212503"/>
            <a:ext cx="2136808" cy="88812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52FBB6DC-EDB0-43F1-8F26-01F724F7937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67913" b="100000" l="0" r="80729">
                        <a14:foregroundMark x1="15052" y1="88082" x2="22396" y2="93583"/>
                        <a14:foregroundMark x1="28490" y1="95275" x2="38073" y2="98731"/>
                        <a14:foregroundMark x1="42396" y1="98025" x2="52500" y2="94288"/>
                        <a14:foregroundMark x1="54531" y1="93230" x2="60833" y2="83992"/>
                        <a14:foregroundMark x1="60573" y1="89140" x2="50729" y2="96968"/>
                      </a14:backgroundRemoval>
                    </a14:imgEffect>
                  </a14:imgLayer>
                </a14:imgProps>
              </a:ext>
              <a:ext uri="{28A0092B-C50C-407E-A947-70E740481C1C}">
                <a14:useLocalDpi xmlns:a14="http://schemas.microsoft.com/office/drawing/2010/main" val="0"/>
              </a:ext>
            </a:extLst>
          </a:blip>
          <a:srcRect l="7044" t="68393" r="36789"/>
          <a:stretch/>
        </p:blipFill>
        <p:spPr bwMode="auto">
          <a:xfrm rot="19255282">
            <a:off x="9189317" y="3579808"/>
            <a:ext cx="2136808" cy="88812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37098EAE-7436-464B-BD07-7AE73155A84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67913" b="100000" l="0" r="80729">
                        <a14:foregroundMark x1="15052" y1="88082" x2="22396" y2="93583"/>
                        <a14:foregroundMark x1="28490" y1="95275" x2="38073" y2="98731"/>
                        <a14:foregroundMark x1="42396" y1="98025" x2="52500" y2="94288"/>
                        <a14:foregroundMark x1="54531" y1="93230" x2="60833" y2="83992"/>
                        <a14:foregroundMark x1="60573" y1="89140" x2="50729" y2="96968"/>
                      </a14:backgroundRemoval>
                    </a14:imgEffect>
                  </a14:imgLayer>
                </a14:imgProps>
              </a:ext>
              <a:ext uri="{28A0092B-C50C-407E-A947-70E740481C1C}">
                <a14:useLocalDpi xmlns:a14="http://schemas.microsoft.com/office/drawing/2010/main" val="0"/>
              </a:ext>
            </a:extLst>
          </a:blip>
          <a:srcRect l="7044" t="68393" r="36789"/>
          <a:stretch/>
        </p:blipFill>
        <p:spPr bwMode="auto">
          <a:xfrm rot="3957301">
            <a:off x="10603824" y="4073690"/>
            <a:ext cx="2136808" cy="88812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B0737E94-8FBE-4FB3-BDE7-26E7F852A4B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67913" b="100000" l="0" r="80729">
                        <a14:foregroundMark x1="15052" y1="88082" x2="22396" y2="93583"/>
                        <a14:foregroundMark x1="28490" y1="95275" x2="38073" y2="98731"/>
                        <a14:foregroundMark x1="42396" y1="98025" x2="52500" y2="94288"/>
                        <a14:foregroundMark x1="54531" y1="93230" x2="60833" y2="83992"/>
                        <a14:foregroundMark x1="60573" y1="89140" x2="50729" y2="96968"/>
                      </a14:backgroundRemoval>
                    </a14:imgEffect>
                  </a14:imgLayer>
                </a14:imgProps>
              </a:ext>
              <a:ext uri="{28A0092B-C50C-407E-A947-70E740481C1C}">
                <a14:useLocalDpi xmlns:a14="http://schemas.microsoft.com/office/drawing/2010/main" val="0"/>
              </a:ext>
            </a:extLst>
          </a:blip>
          <a:srcRect l="7044" t="68393" r="36789"/>
          <a:stretch/>
        </p:blipFill>
        <p:spPr bwMode="auto">
          <a:xfrm rot="1575752">
            <a:off x="9808946" y="5349430"/>
            <a:ext cx="2136808" cy="888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588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pPr algn="ctr"/>
            <a:r>
              <a:rPr lang="en-US" sz="6600" dirty="0">
                <a:latin typeface="Arial" panose="020B0604020202020204" pitchFamily="34" charset="0"/>
                <a:cs typeface="Arial" panose="020B0604020202020204" pitchFamily="34" charset="0"/>
              </a:rPr>
              <a:t>Power of Attorney Law</a:t>
            </a:r>
          </a:p>
        </p:txBody>
      </p:sp>
      <p:sp>
        <p:nvSpPr>
          <p:cNvPr id="3" name="Content Placeholder 2"/>
          <p:cNvSpPr>
            <a:spLocks noGrp="1"/>
          </p:cNvSpPr>
          <p:nvPr>
            <p:ph idx="1"/>
          </p:nvPr>
        </p:nvSpPr>
        <p:spPr>
          <a:xfrm>
            <a:off x="142875" y="1325563"/>
            <a:ext cx="10096500" cy="4351338"/>
          </a:xfrm>
        </p:spPr>
        <p:txBody>
          <a:bodyPr>
            <a:normAutofit fontScale="92500"/>
          </a:bodyPr>
          <a:lstStyle/>
          <a:p>
            <a:r>
              <a:rPr lang="en-US" sz="4000" dirty="0">
                <a:latin typeface="Arial" panose="020B0604020202020204" pitchFamily="34" charset="0"/>
                <a:cs typeface="Arial" panose="020B0604020202020204" pitchFamily="34" charset="0"/>
              </a:rPr>
              <a:t>Chapter 323 of the Laws of 2020</a:t>
            </a:r>
          </a:p>
          <a:p>
            <a:r>
              <a:rPr lang="en-US" sz="4000" dirty="0">
                <a:latin typeface="Arial" panose="020B0604020202020204" pitchFamily="34" charset="0"/>
                <a:cs typeface="Arial" panose="020B0604020202020204" pitchFamily="34" charset="0"/>
              </a:rPr>
              <a:t>Governor signed POA law December 15, 2020 </a:t>
            </a:r>
          </a:p>
          <a:p>
            <a:r>
              <a:rPr lang="en-US" sz="4000" dirty="0">
                <a:latin typeface="Arial" panose="020B0604020202020204" pitchFamily="34" charset="0"/>
                <a:cs typeface="Arial" panose="020B0604020202020204" pitchFamily="34" charset="0"/>
              </a:rPr>
              <a:t>Chapter Amendment to modify proposed statute</a:t>
            </a:r>
          </a:p>
          <a:p>
            <a:pPr lvl="1"/>
            <a:r>
              <a:rPr lang="en-US" sz="3600" dirty="0">
                <a:latin typeface="Arial" panose="020B0604020202020204" pitchFamily="34" charset="0"/>
                <a:cs typeface="Arial" panose="020B0604020202020204" pitchFamily="34" charset="0"/>
              </a:rPr>
              <a:t>Passed Senate 2/9/21</a:t>
            </a:r>
          </a:p>
          <a:p>
            <a:pPr lvl="1"/>
            <a:r>
              <a:rPr lang="en-US" sz="3600" dirty="0">
                <a:latin typeface="Arial" panose="020B0604020202020204" pitchFamily="34" charset="0"/>
                <a:cs typeface="Arial" panose="020B0604020202020204" pitchFamily="34" charset="0"/>
              </a:rPr>
              <a:t>Passed Assembly 3/25/21</a:t>
            </a:r>
          </a:p>
          <a:p>
            <a:r>
              <a:rPr lang="en-US" sz="4000" dirty="0">
                <a:latin typeface="Arial" panose="020B0604020202020204" pitchFamily="34" charset="0"/>
                <a:cs typeface="Arial" panose="020B0604020202020204" pitchFamily="34" charset="0"/>
              </a:rPr>
              <a:t>Effective date June 13, 2021</a:t>
            </a:r>
          </a:p>
        </p:txBody>
      </p:sp>
      <p:sp>
        <p:nvSpPr>
          <p:cNvPr id="5" name="TextBox 4">
            <a:extLst>
              <a:ext uri="{FF2B5EF4-FFF2-40B4-BE49-F238E27FC236}">
                <a16:creationId xmlns:a16="http://schemas.microsoft.com/office/drawing/2014/main" id="{5D00E9C4-5AB6-474E-82E3-E5C0274531C1}"/>
              </a:ext>
            </a:extLst>
          </p:cNvPr>
          <p:cNvSpPr txBox="1"/>
          <p:nvPr/>
        </p:nvSpPr>
        <p:spPr>
          <a:xfrm>
            <a:off x="0" y="6495191"/>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Makofsky Law Group, P.C. ● 600 Old Country Rd., Suite 444, Garden City, NY 11530 ● 516-228-6522 ● Ellen@MakofskyLaw.com</a:t>
            </a:r>
          </a:p>
        </p:txBody>
      </p:sp>
      <p:pic>
        <p:nvPicPr>
          <p:cNvPr id="5128" name="Picture 8" descr="This message cannot be considered spam | Word to the Wise">
            <a:extLst>
              <a:ext uri="{FF2B5EF4-FFF2-40B4-BE49-F238E27FC236}">
                <a16:creationId xmlns:a16="http://schemas.microsoft.com/office/drawing/2014/main" id="{88438BAD-2E4B-4685-BA28-68AB6E1BF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9954" y="2651126"/>
            <a:ext cx="2678906" cy="3786999"/>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384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55"/>
            <a:ext cx="12192000" cy="1325563"/>
          </a:xfrm>
        </p:spPr>
        <p:txBody>
          <a:bodyPr>
            <a:normAutofit/>
          </a:bodyPr>
          <a:lstStyle/>
          <a:p>
            <a:pPr algn="ctr"/>
            <a:r>
              <a:rPr lang="en-US" sz="6600" dirty="0">
                <a:latin typeface="Arial" panose="020B0604020202020204" pitchFamily="34" charset="0"/>
                <a:cs typeface="Arial" panose="020B0604020202020204" pitchFamily="34" charset="0"/>
              </a:rPr>
              <a:t>New POA Statute and Form</a:t>
            </a:r>
          </a:p>
        </p:txBody>
      </p:sp>
      <p:sp>
        <p:nvSpPr>
          <p:cNvPr id="3" name="Content Placeholder 2"/>
          <p:cNvSpPr>
            <a:spLocks noGrp="1"/>
          </p:cNvSpPr>
          <p:nvPr>
            <p:ph idx="1"/>
          </p:nvPr>
        </p:nvSpPr>
        <p:spPr>
          <a:xfrm>
            <a:off x="109538" y="1369979"/>
            <a:ext cx="8310562" cy="5099050"/>
          </a:xfrm>
        </p:spPr>
        <p:txBody>
          <a:bodyPr>
            <a:normAutofit fontScale="92500" lnSpcReduction="10000"/>
          </a:bodyPr>
          <a:lstStyle/>
          <a:p>
            <a:r>
              <a:rPr lang="en-US" sz="3600" dirty="0">
                <a:latin typeface="Arial" panose="020B0604020202020204" pitchFamily="34" charset="0"/>
                <a:cs typeface="Arial" panose="020B0604020202020204" pitchFamily="34" charset="0"/>
              </a:rPr>
              <a:t>Substantial conformance instead of exact wording</a:t>
            </a:r>
          </a:p>
          <a:p>
            <a:r>
              <a:rPr lang="en-US" sz="3600" dirty="0">
                <a:latin typeface="Arial" panose="020B0604020202020204" pitchFamily="34" charset="0"/>
                <a:cs typeface="Arial" panose="020B0604020202020204" pitchFamily="34" charset="0"/>
              </a:rPr>
              <a:t>Gifts rider eliminated </a:t>
            </a:r>
          </a:p>
          <a:p>
            <a:r>
              <a:rPr lang="en-US" sz="3600" dirty="0">
                <a:latin typeface="Arial" panose="020B0604020202020204" pitchFamily="34" charset="0"/>
                <a:cs typeface="Arial" panose="020B0604020202020204" pitchFamily="34" charset="0"/>
              </a:rPr>
              <a:t>Changes to the form</a:t>
            </a:r>
          </a:p>
          <a:p>
            <a:r>
              <a:rPr lang="en-US" sz="3600" dirty="0">
                <a:latin typeface="Arial" panose="020B0604020202020204" pitchFamily="34" charset="0"/>
                <a:cs typeface="Arial" panose="020B0604020202020204" pitchFamily="34" charset="0"/>
              </a:rPr>
              <a:t>Construction changes</a:t>
            </a:r>
          </a:p>
          <a:p>
            <a:r>
              <a:rPr lang="en-US" sz="3600" dirty="0">
                <a:latin typeface="Arial" panose="020B0604020202020204" pitchFamily="34" charset="0"/>
                <a:cs typeface="Arial" panose="020B0604020202020204" pitchFamily="34" charset="0"/>
              </a:rPr>
              <a:t>Signing requirements</a:t>
            </a:r>
          </a:p>
          <a:p>
            <a:r>
              <a:rPr lang="en-US" sz="3600" dirty="0">
                <a:latin typeface="Arial" panose="020B0604020202020204" pitchFamily="34" charset="0"/>
                <a:cs typeface="Arial" panose="020B0604020202020204" pitchFamily="34" charset="0"/>
              </a:rPr>
              <a:t>Safe harbor provisions for good faith acceptance of POAs</a:t>
            </a:r>
          </a:p>
          <a:p>
            <a:r>
              <a:rPr lang="en-US" sz="3600" dirty="0">
                <a:latin typeface="Arial" panose="020B0604020202020204" pitchFamily="34" charset="0"/>
                <a:cs typeface="Arial" panose="020B0604020202020204" pitchFamily="34" charset="0"/>
              </a:rPr>
              <a:t>Permits sanctions for financial institutions who unreasonably refuse to accept POA</a:t>
            </a:r>
          </a:p>
          <a:p>
            <a:endParaRPr lang="en-US" sz="3600" dirty="0">
              <a:latin typeface="Arial" panose="020B0604020202020204" pitchFamily="34" charset="0"/>
              <a:cs typeface="Arial" panose="020B0604020202020204" pitchFamily="34" charset="0"/>
            </a:endParaRPr>
          </a:p>
          <a:p>
            <a:pPr marL="0" indent="0">
              <a:buNone/>
            </a:pPr>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pPr marL="0" indent="0">
              <a:buNone/>
            </a:pPr>
            <a:endParaRPr lang="en-US" sz="3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8911D97-6B22-4617-B8EC-B6ADC3230E97}"/>
              </a:ext>
            </a:extLst>
          </p:cNvPr>
          <p:cNvSpPr txBox="1"/>
          <p:nvPr/>
        </p:nvSpPr>
        <p:spPr>
          <a:xfrm>
            <a:off x="0" y="6495191"/>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Makofsky Law Group, P.C. ● 600 Old Country Rd., Suite 444, Garden City, NY 11530 ● 516-228-6522 ● Ellen@MakofskyLaw.com</a:t>
            </a:r>
          </a:p>
        </p:txBody>
      </p:sp>
    </p:spTree>
    <p:extLst>
      <p:ext uri="{BB962C8B-B14F-4D97-AF65-F5344CB8AC3E}">
        <p14:creationId xmlns:p14="http://schemas.microsoft.com/office/powerpoint/2010/main" val="2396372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55"/>
            <a:ext cx="12192000" cy="1325563"/>
          </a:xfrm>
        </p:spPr>
        <p:txBody>
          <a:bodyPr>
            <a:normAutofit/>
          </a:bodyPr>
          <a:lstStyle/>
          <a:p>
            <a:pPr algn="ctr"/>
            <a:r>
              <a:rPr lang="en-US" sz="6600" dirty="0">
                <a:latin typeface="Arial" panose="020B0604020202020204" pitchFamily="34" charset="0"/>
                <a:cs typeface="Arial" panose="020B0604020202020204" pitchFamily="34" charset="0"/>
              </a:rPr>
              <a:t>Substantial Conformance</a:t>
            </a:r>
          </a:p>
        </p:txBody>
      </p:sp>
      <p:sp>
        <p:nvSpPr>
          <p:cNvPr id="3" name="Content Placeholder 2"/>
          <p:cNvSpPr>
            <a:spLocks noGrp="1"/>
          </p:cNvSpPr>
          <p:nvPr>
            <p:ph idx="1"/>
          </p:nvPr>
        </p:nvSpPr>
        <p:spPr>
          <a:xfrm>
            <a:off x="95249" y="1343818"/>
            <a:ext cx="11963401" cy="5299075"/>
          </a:xfrm>
        </p:spPr>
        <p:txBody>
          <a:bodyPr>
            <a:normAutofit/>
          </a:bodyPr>
          <a:lstStyle/>
          <a:p>
            <a:r>
              <a:rPr lang="en-US" sz="3600" dirty="0">
                <a:latin typeface="Arial" panose="020B0604020202020204" pitchFamily="34" charset="0"/>
                <a:cs typeface="Arial" panose="020B0604020202020204" pitchFamily="34" charset="0"/>
              </a:rPr>
              <a:t>Substantial conformance replaces requirement of exact wording</a:t>
            </a:r>
          </a:p>
          <a:p>
            <a:r>
              <a:rPr lang="en-US" sz="3600" dirty="0">
                <a:latin typeface="Arial" panose="020B0604020202020204" pitchFamily="34" charset="0"/>
                <a:cs typeface="Arial" panose="020B0604020202020204" pitchFamily="34" charset="0"/>
              </a:rPr>
              <a:t>Substantial conformance is defined</a:t>
            </a:r>
          </a:p>
          <a:p>
            <a:pPr lvl="1"/>
            <a:r>
              <a:rPr lang="en-US" sz="3200" dirty="0">
                <a:latin typeface="Arial" panose="020B0604020202020204" pitchFamily="34" charset="0"/>
                <a:cs typeface="Arial" panose="020B0604020202020204" pitchFamily="34" charset="0"/>
              </a:rPr>
              <a:t>An insignificant mistake in wording spelling, punctuation or formatting or the use of bold or italic type; or</a:t>
            </a:r>
          </a:p>
          <a:p>
            <a:pPr lvl="1"/>
            <a:r>
              <a:rPr lang="en-US" sz="3200" dirty="0">
                <a:latin typeface="Arial" panose="020B0604020202020204" pitchFamily="34" charset="0"/>
                <a:cs typeface="Arial" panose="020B0604020202020204" pitchFamily="34" charset="0"/>
              </a:rPr>
              <a:t>Uses language that is essentially the same as, but is not identical to the statutory form, including utilizing language from a previous statute</a:t>
            </a:r>
          </a:p>
          <a:p>
            <a:pPr lvl="1"/>
            <a:r>
              <a:rPr lang="en-US" sz="3200" dirty="0">
                <a:latin typeface="Arial" panose="020B0604020202020204" pitchFamily="34" charset="0"/>
                <a:cs typeface="Arial" panose="020B0604020202020204" pitchFamily="34" charset="0"/>
              </a:rPr>
              <a:t>Substantial conformance does not depend on the existence or absence of a particular clause</a:t>
            </a:r>
          </a:p>
        </p:txBody>
      </p:sp>
      <p:sp>
        <p:nvSpPr>
          <p:cNvPr id="5" name="TextBox 4">
            <a:extLst>
              <a:ext uri="{FF2B5EF4-FFF2-40B4-BE49-F238E27FC236}">
                <a16:creationId xmlns:a16="http://schemas.microsoft.com/office/drawing/2014/main" id="{348CEAB2-430B-4775-B2E0-6121EAE11F07}"/>
              </a:ext>
            </a:extLst>
          </p:cNvPr>
          <p:cNvSpPr txBox="1"/>
          <p:nvPr/>
        </p:nvSpPr>
        <p:spPr>
          <a:xfrm>
            <a:off x="0" y="6495191"/>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Makofsky Law Group, P.C. ● 600 Old Country Rd., Suite 444, Garden City, NY 11530 ● 516-228-6522 ● Ellen@MakofskyLaw.com</a:t>
            </a:r>
          </a:p>
        </p:txBody>
      </p:sp>
    </p:spTree>
    <p:extLst>
      <p:ext uri="{BB962C8B-B14F-4D97-AF65-F5344CB8AC3E}">
        <p14:creationId xmlns:p14="http://schemas.microsoft.com/office/powerpoint/2010/main" val="2711749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18255"/>
            <a:ext cx="12192001" cy="1515270"/>
          </a:xfrm>
        </p:spPr>
        <p:txBody>
          <a:bodyPr>
            <a:normAutofit/>
          </a:bodyPr>
          <a:lstStyle/>
          <a:p>
            <a:pPr algn="ctr"/>
            <a:r>
              <a:rPr lang="en-US" sz="6600" dirty="0">
                <a:latin typeface="Arial" panose="020B0604020202020204" pitchFamily="34" charset="0"/>
                <a:cs typeface="Arial" panose="020B0604020202020204" pitchFamily="34" charset="0"/>
              </a:rPr>
              <a:t>Statutory Gifts Rider Eliminated</a:t>
            </a:r>
          </a:p>
        </p:txBody>
      </p:sp>
      <p:sp>
        <p:nvSpPr>
          <p:cNvPr id="3" name="Content Placeholder 2"/>
          <p:cNvSpPr>
            <a:spLocks noGrp="1"/>
          </p:cNvSpPr>
          <p:nvPr>
            <p:ph idx="1"/>
          </p:nvPr>
        </p:nvSpPr>
        <p:spPr>
          <a:xfrm>
            <a:off x="85724" y="1320800"/>
            <a:ext cx="11544301" cy="4351338"/>
          </a:xfrm>
        </p:spPr>
        <p:txBody>
          <a:bodyPr>
            <a:normAutofit/>
          </a:bodyPr>
          <a:lstStyle/>
          <a:p>
            <a:r>
              <a:rPr lang="en-US" sz="3600" dirty="0">
                <a:latin typeface="Arial" panose="020B0604020202020204" pitchFamily="34" charset="0"/>
                <a:cs typeface="Arial" panose="020B0604020202020204" pitchFamily="34" charset="0"/>
              </a:rPr>
              <a:t>Most problematic issue with the current form</a:t>
            </a:r>
          </a:p>
          <a:p>
            <a:r>
              <a:rPr lang="en-US" sz="3600" dirty="0">
                <a:latin typeface="Arial" panose="020B0604020202020204" pitchFamily="34" charset="0"/>
                <a:cs typeface="Arial" panose="020B0604020202020204" pitchFamily="34" charset="0"/>
              </a:rPr>
              <a:t>5-1503 Gifting provisions can now be included in the (h) Modifications Section</a:t>
            </a:r>
          </a:p>
          <a:p>
            <a:r>
              <a:rPr lang="en-US" sz="3600" dirty="0">
                <a:latin typeface="Arial" panose="020B0604020202020204" pitchFamily="34" charset="0"/>
                <a:cs typeface="Arial" panose="020B0604020202020204" pitchFamily="34" charset="0"/>
              </a:rPr>
              <a:t> To authorize gifts (g) Certain Gift Transactions MUST be initialed</a:t>
            </a:r>
          </a:p>
          <a:p>
            <a:r>
              <a:rPr lang="en-US" sz="3600" dirty="0">
                <a:latin typeface="Arial" panose="020B0604020202020204" pitchFamily="34" charset="0"/>
                <a:cs typeface="Arial" panose="020B0604020202020204" pitchFamily="34" charset="0"/>
              </a:rPr>
              <a:t>No separate signing and witnessing requirement</a:t>
            </a:r>
          </a:p>
        </p:txBody>
      </p:sp>
      <p:sp>
        <p:nvSpPr>
          <p:cNvPr id="6" name="TextBox 5">
            <a:extLst>
              <a:ext uri="{FF2B5EF4-FFF2-40B4-BE49-F238E27FC236}">
                <a16:creationId xmlns:a16="http://schemas.microsoft.com/office/drawing/2014/main" id="{23941F1C-C8C8-4273-AEA2-F36F910223C0}"/>
              </a:ext>
            </a:extLst>
          </p:cNvPr>
          <p:cNvSpPr txBox="1"/>
          <p:nvPr/>
        </p:nvSpPr>
        <p:spPr>
          <a:xfrm>
            <a:off x="0" y="6495191"/>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Makofsky Law Group, P.C. ● 600 Old Country Rd., Suite 444, Garden City, NY 11530 ● 516-228-6522 ● Ellen@MakofskyLaw.com</a:t>
            </a:r>
          </a:p>
        </p:txBody>
      </p:sp>
      <p:pic>
        <p:nvPicPr>
          <p:cNvPr id="6146" name="Picture 2" descr="Eliminated Png Transparent Images – Free PNG Images Vector, PSD, Clipart,  Templates">
            <a:extLst>
              <a:ext uri="{FF2B5EF4-FFF2-40B4-BE49-F238E27FC236}">
                <a16:creationId xmlns:a16="http://schemas.microsoft.com/office/drawing/2014/main" id="{1A7BF819-2577-4427-BD03-BC6B261ED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83823">
            <a:off x="-812572" y="3028949"/>
            <a:ext cx="5715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009949"/>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2153</TotalTime>
  <Words>2261</Words>
  <Application>Microsoft Office PowerPoint</Application>
  <PresentationFormat>Widescreen</PresentationFormat>
  <Paragraphs>194</Paragraphs>
  <Slides>34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PowerPoint Presentation</vt:lpstr>
      <vt:lpstr>ESTATE PLANNING COUNCIL</vt:lpstr>
      <vt:lpstr>General Obligations Law (GOL) Sections 5-1501 - 5-1514</vt:lpstr>
      <vt:lpstr>Current POA Form</vt:lpstr>
      <vt:lpstr>Long Hard Road</vt:lpstr>
      <vt:lpstr>Power of Attorney Law</vt:lpstr>
      <vt:lpstr>New POA Statute and Form</vt:lpstr>
      <vt:lpstr>Substantial Conformance</vt:lpstr>
      <vt:lpstr>Statutory Gifts Rider Eliminated</vt:lpstr>
      <vt:lpstr>Changes to the Form (Simplification as Goal)</vt:lpstr>
      <vt:lpstr>Construction Changes</vt:lpstr>
      <vt:lpstr>Signing Requirements</vt:lpstr>
      <vt:lpstr>Raised Fraud/Abuse Concern</vt:lpstr>
      <vt:lpstr>Signing Requirements for Witness</vt:lpstr>
      <vt:lpstr>Agents</vt:lpstr>
      <vt:lpstr>Practice Tip</vt:lpstr>
      <vt:lpstr> Attorneys/Client Frustration</vt:lpstr>
      <vt:lpstr>Banker’s Frustration</vt:lpstr>
      <vt:lpstr>Banker’s Frustration</vt:lpstr>
      <vt:lpstr>Acceptance and Reliance</vt:lpstr>
      <vt:lpstr>Acceptance and Reliance</vt:lpstr>
      <vt:lpstr>Time Line for Acceptance  and Reliance</vt:lpstr>
      <vt:lpstr>Exceptions to Acceptance/Reliance Time Line</vt:lpstr>
      <vt:lpstr>Hold Harmless</vt:lpstr>
      <vt:lpstr>Damages and Attorney Fees</vt:lpstr>
      <vt:lpstr>Practical Expectations</vt:lpstr>
      <vt:lpstr>What Belongs in Modification Section</vt:lpstr>
      <vt:lpstr>Modifications Concerning Gifts </vt:lpstr>
      <vt:lpstr>Modifications Concerning Gifts </vt:lpstr>
      <vt:lpstr>Modifications Concerning Gifts </vt:lpstr>
      <vt:lpstr>Modifications Concerning Gifts </vt:lpstr>
      <vt:lpstr>Modifications Concerning Gifts </vt:lpstr>
      <vt:lpstr>Effective Date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Makofsky Law Group, P.C.</dc:title>
  <dc:creator>Ellen Makofsky</dc:creator>
  <cp:lastModifiedBy>John Maloney</cp:lastModifiedBy>
  <cp:revision>92</cp:revision>
  <dcterms:created xsi:type="dcterms:W3CDTF">2021-02-02T17:14:05Z</dcterms:created>
  <dcterms:modified xsi:type="dcterms:W3CDTF">2021-04-20T14:04:23Z</dcterms:modified>
</cp:coreProperties>
</file>