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7"/>
  </p:handoutMasterIdLst>
  <p:sldIdLst>
    <p:sldId id="523" r:id="rId2"/>
    <p:sldId id="524" r:id="rId3"/>
    <p:sldId id="695" r:id="rId4"/>
    <p:sldId id="273" r:id="rId5"/>
    <p:sldId id="411" r:id="rId6"/>
    <p:sldId id="267" r:id="rId7"/>
    <p:sldId id="268" r:id="rId8"/>
    <p:sldId id="573" r:id="rId9"/>
    <p:sldId id="492" r:id="rId10"/>
    <p:sldId id="647" r:id="rId11"/>
    <p:sldId id="436" r:id="rId12"/>
    <p:sldId id="461" r:id="rId13"/>
    <p:sldId id="563" r:id="rId14"/>
    <p:sldId id="580" r:id="rId15"/>
    <p:sldId id="641" r:id="rId16"/>
    <p:sldId id="353" r:id="rId17"/>
    <p:sldId id="584" r:id="rId18"/>
    <p:sldId id="567" r:id="rId19"/>
    <p:sldId id="652" r:id="rId20"/>
    <p:sldId id="659" r:id="rId21"/>
    <p:sldId id="478" r:id="rId22"/>
    <p:sldId id="355" r:id="rId23"/>
    <p:sldId id="576" r:id="rId24"/>
    <p:sldId id="440" r:id="rId25"/>
    <p:sldId id="586" r:id="rId26"/>
    <p:sldId id="585" r:id="rId27"/>
    <p:sldId id="581" r:id="rId28"/>
    <p:sldId id="494" r:id="rId29"/>
    <p:sldId id="530" r:id="rId30"/>
    <p:sldId id="625" r:id="rId31"/>
    <p:sldId id="597" r:id="rId32"/>
    <p:sldId id="638" r:id="rId33"/>
    <p:sldId id="605" r:id="rId34"/>
    <p:sldId id="603" r:id="rId35"/>
    <p:sldId id="579" r:id="rId36"/>
    <p:sldId id="589" r:id="rId37"/>
    <p:sldId id="629" r:id="rId38"/>
    <p:sldId id="630" r:id="rId39"/>
    <p:sldId id="633" r:id="rId40"/>
    <p:sldId id="634" r:id="rId41"/>
    <p:sldId id="632" r:id="rId42"/>
    <p:sldId id="637" r:id="rId43"/>
    <p:sldId id="636" r:id="rId44"/>
    <p:sldId id="631" r:id="rId45"/>
    <p:sldId id="607" r:id="rId46"/>
    <p:sldId id="618" r:id="rId47"/>
    <p:sldId id="608" r:id="rId48"/>
    <p:sldId id="609" r:id="rId49"/>
    <p:sldId id="610" r:id="rId50"/>
    <p:sldId id="619" r:id="rId51"/>
    <p:sldId id="611" r:id="rId52"/>
    <p:sldId id="612" r:id="rId53"/>
    <p:sldId id="613" r:id="rId54"/>
    <p:sldId id="620" r:id="rId55"/>
    <p:sldId id="614" r:id="rId56"/>
    <p:sldId id="615" r:id="rId57"/>
    <p:sldId id="621" r:id="rId58"/>
    <p:sldId id="616" r:id="rId59"/>
    <p:sldId id="617" r:id="rId60"/>
    <p:sldId id="344" r:id="rId61"/>
    <p:sldId id="642" r:id="rId62"/>
    <p:sldId id="346" r:id="rId63"/>
    <p:sldId id="660" r:id="rId64"/>
    <p:sldId id="661" r:id="rId65"/>
    <p:sldId id="643" r:id="rId66"/>
    <p:sldId id="683" r:id="rId67"/>
    <p:sldId id="569" r:id="rId68"/>
    <p:sldId id="347" r:id="rId69"/>
    <p:sldId id="623" r:id="rId70"/>
    <p:sldId id="489" r:id="rId71"/>
    <p:sldId id="578" r:id="rId72"/>
    <p:sldId id="490" r:id="rId73"/>
    <p:sldId id="491" r:id="rId74"/>
    <p:sldId id="533" r:id="rId75"/>
    <p:sldId id="535" r:id="rId76"/>
    <p:sldId id="361" r:id="rId77"/>
    <p:sldId id="553" r:id="rId78"/>
    <p:sldId id="554" r:id="rId79"/>
    <p:sldId id="555" r:id="rId80"/>
    <p:sldId id="474" r:id="rId81"/>
    <p:sldId id="669" r:id="rId82"/>
    <p:sldId id="672" r:id="rId83"/>
    <p:sldId id="664" r:id="rId84"/>
    <p:sldId id="671" r:id="rId85"/>
    <p:sldId id="665" r:id="rId86"/>
    <p:sldId id="666" r:id="rId87"/>
    <p:sldId id="667" r:id="rId88"/>
    <p:sldId id="441" r:id="rId89"/>
    <p:sldId id="514" r:id="rId90"/>
    <p:sldId id="662" r:id="rId91"/>
    <p:sldId id="518" r:id="rId92"/>
    <p:sldId id="540" r:id="rId93"/>
    <p:sldId id="542" r:id="rId94"/>
    <p:sldId id="676" r:id="rId95"/>
    <p:sldId id="677" r:id="rId96"/>
    <p:sldId id="678" r:id="rId97"/>
    <p:sldId id="679" r:id="rId98"/>
    <p:sldId id="680" r:id="rId99"/>
    <p:sldId id="418" r:id="rId100"/>
    <p:sldId id="566" r:id="rId101"/>
    <p:sldId id="651" r:id="rId102"/>
    <p:sldId id="419" r:id="rId103"/>
    <p:sldId id="421" r:id="rId104"/>
    <p:sldId id="422" r:id="rId105"/>
    <p:sldId id="423" r:id="rId106"/>
    <p:sldId id="571" r:id="rId107"/>
    <p:sldId id="505" r:id="rId108"/>
    <p:sldId id="504" r:id="rId109"/>
    <p:sldId id="657" r:id="rId110"/>
    <p:sldId id="521" r:id="rId111"/>
    <p:sldId id="425" r:id="rId112"/>
    <p:sldId id="551" r:id="rId113"/>
    <p:sldId id="522" r:id="rId114"/>
    <p:sldId id="426" r:id="rId115"/>
    <p:sldId id="552" r:id="rId116"/>
    <p:sldId id="496" r:id="rId117"/>
    <p:sldId id="572" r:id="rId118"/>
    <p:sldId id="559" r:id="rId119"/>
    <p:sldId id="646" r:id="rId120"/>
    <p:sldId id="692" r:id="rId121"/>
    <p:sldId id="684" r:id="rId122"/>
    <p:sldId id="693" r:id="rId123"/>
    <p:sldId id="557" r:id="rId124"/>
    <p:sldId id="694" r:id="rId125"/>
    <p:sldId id="301" r:id="rId1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76" autoAdjust="0"/>
  </p:normalViewPr>
  <p:slideViewPr>
    <p:cSldViewPr>
      <p:cViewPr varScale="1">
        <p:scale>
          <a:sx n="54" d="100"/>
          <a:sy n="54" d="100"/>
        </p:scale>
        <p:origin x="14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8EA42AA-D0D5-4AF4-BF9E-E2339C66E053}" type="datetimeFigureOut">
              <a:rPr lang="en-US" smtClean="0"/>
              <a:t>11/23/2020</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1658B4C-78BC-424F-AA18-D41CC8A1D460}" type="slidenum">
              <a:rPr lang="en-US" smtClean="0"/>
              <a:t>‹#›</a:t>
            </a:fld>
            <a:endParaRPr lang="en-US"/>
          </a:p>
        </p:txBody>
      </p:sp>
    </p:spTree>
    <p:extLst>
      <p:ext uri="{BB962C8B-B14F-4D97-AF65-F5344CB8AC3E}">
        <p14:creationId xmlns:p14="http://schemas.microsoft.com/office/powerpoint/2010/main" val="42935964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96AED6-CDF1-444B-824A-B97B0F798E8F}"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343110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AED6-CDF1-444B-824A-B97B0F798E8F}"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398465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AED6-CDF1-444B-824A-B97B0F798E8F}"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78986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AED6-CDF1-444B-824A-B97B0F798E8F}"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192508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6AED6-CDF1-444B-824A-B97B0F798E8F}"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62795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6AED6-CDF1-444B-824A-B97B0F798E8F}"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28707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6AED6-CDF1-444B-824A-B97B0F798E8F}"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231160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6AED6-CDF1-444B-824A-B97B0F798E8F}"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358322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6AED6-CDF1-444B-824A-B97B0F798E8F}"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285513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6AED6-CDF1-444B-824A-B97B0F798E8F}"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148505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6AED6-CDF1-444B-824A-B97B0F798E8F}"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15A7B-DE98-4621-9198-704D1883D888}" type="slidenum">
              <a:rPr lang="en-US" smtClean="0"/>
              <a:t>‹#›</a:t>
            </a:fld>
            <a:endParaRPr lang="en-US"/>
          </a:p>
        </p:txBody>
      </p:sp>
    </p:spTree>
    <p:extLst>
      <p:ext uri="{BB962C8B-B14F-4D97-AF65-F5344CB8AC3E}">
        <p14:creationId xmlns:p14="http://schemas.microsoft.com/office/powerpoint/2010/main" val="143449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6AED6-CDF1-444B-824A-B97B0F798E8F}" type="datetimeFigureOut">
              <a:rPr lang="en-US" smtClean="0"/>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15A7B-DE98-4621-9198-704D1883D888}" type="slidenum">
              <a:rPr lang="en-US" smtClean="0"/>
              <a:t>‹#›</a:t>
            </a:fld>
            <a:endParaRPr lang="en-US"/>
          </a:p>
        </p:txBody>
      </p:sp>
    </p:spTree>
    <p:extLst>
      <p:ext uri="{BB962C8B-B14F-4D97-AF65-F5344CB8AC3E}">
        <p14:creationId xmlns:p14="http://schemas.microsoft.com/office/powerpoint/2010/main" val="219037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www.ss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8800" b="1" u="sng" dirty="0"/>
              <a:t>Smarter                      Social Security</a:t>
            </a:r>
            <a:endParaRPr lang="en-US" sz="8800" b="1" dirty="0"/>
          </a:p>
        </p:txBody>
      </p:sp>
      <p:sp>
        <p:nvSpPr>
          <p:cNvPr id="5" name="Subtitle 4"/>
          <p:cNvSpPr>
            <a:spLocks noGrp="1"/>
          </p:cNvSpPr>
          <p:nvPr>
            <p:ph type="subTitle" idx="1"/>
          </p:nvPr>
        </p:nvSpPr>
        <p:spPr>
          <a:xfrm>
            <a:off x="1371600" y="4419600"/>
            <a:ext cx="6400800" cy="2209800"/>
          </a:xfrm>
        </p:spPr>
        <p:txBody>
          <a:bodyPr/>
          <a:lstStyle/>
          <a:p>
            <a:endParaRPr lang="en-US" dirty="0"/>
          </a:p>
        </p:txBody>
      </p:sp>
    </p:spTree>
    <p:extLst>
      <p:ext uri="{BB962C8B-B14F-4D97-AF65-F5344CB8AC3E}">
        <p14:creationId xmlns:p14="http://schemas.microsoft.com/office/powerpoint/2010/main" val="336661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Closing the Gap</a:t>
            </a:r>
          </a:p>
        </p:txBody>
      </p:sp>
      <p:sp>
        <p:nvSpPr>
          <p:cNvPr id="3" name="Content Placeholder 2"/>
          <p:cNvSpPr>
            <a:spLocks noGrp="1"/>
          </p:cNvSpPr>
          <p:nvPr>
            <p:ph idx="1"/>
          </p:nvPr>
        </p:nvSpPr>
        <p:spPr/>
        <p:txBody>
          <a:bodyPr>
            <a:normAutofit lnSpcReduction="10000"/>
          </a:bodyPr>
          <a:lstStyle/>
          <a:p>
            <a:r>
              <a:rPr lang="en-US" sz="5400" dirty="0"/>
              <a:t>Raise Full Retirement Age</a:t>
            </a:r>
          </a:p>
          <a:p>
            <a:r>
              <a:rPr lang="en-US" sz="5400" dirty="0"/>
              <a:t>Raise Taxable Wage Base    	</a:t>
            </a:r>
            <a:r>
              <a:rPr lang="en-US" sz="2400" dirty="0"/>
              <a:t>($137,700 in 2020) </a:t>
            </a:r>
          </a:p>
          <a:p>
            <a:r>
              <a:rPr lang="en-US" sz="5400" dirty="0"/>
              <a:t>Raise Payroll Tax Rate                                                   	</a:t>
            </a:r>
            <a:r>
              <a:rPr lang="en-US" sz="2400" dirty="0"/>
              <a:t>currently 6.2% on both employer and employee</a:t>
            </a:r>
          </a:p>
        </p:txBody>
      </p:sp>
    </p:spTree>
    <p:extLst>
      <p:ext uri="{BB962C8B-B14F-4D97-AF65-F5344CB8AC3E}">
        <p14:creationId xmlns:p14="http://schemas.microsoft.com/office/powerpoint/2010/main" val="4040236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Divorced Spouse’s Benefit</a:t>
            </a:r>
          </a:p>
        </p:txBody>
      </p:sp>
      <p:sp>
        <p:nvSpPr>
          <p:cNvPr id="3" name="Content Placeholder 2"/>
          <p:cNvSpPr>
            <a:spLocks noGrp="1"/>
          </p:cNvSpPr>
          <p:nvPr>
            <p:ph idx="1"/>
          </p:nvPr>
        </p:nvSpPr>
        <p:spPr/>
        <p:txBody>
          <a:bodyPr>
            <a:noAutofit/>
          </a:bodyPr>
          <a:lstStyle/>
          <a:p>
            <a:r>
              <a:rPr lang="en-US" sz="4000" dirty="0"/>
              <a:t>Amount of divorced spouse’s benefit is same as ordinary spouse benefit (50%) </a:t>
            </a:r>
          </a:p>
          <a:p>
            <a:r>
              <a:rPr lang="en-US" sz="4000" dirty="0"/>
              <a:t>Benefit not subject to family maximum</a:t>
            </a:r>
          </a:p>
          <a:p>
            <a:r>
              <a:rPr lang="en-US" sz="4000" dirty="0"/>
              <a:t>Contact with ex-spouse is not required</a:t>
            </a:r>
          </a:p>
        </p:txBody>
      </p:sp>
    </p:spTree>
    <p:extLst>
      <p:ext uri="{BB962C8B-B14F-4D97-AF65-F5344CB8AC3E}">
        <p14:creationId xmlns:p14="http://schemas.microsoft.com/office/powerpoint/2010/main" val="42655101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Divorced Spouse’s Benefit</a:t>
            </a:r>
          </a:p>
        </p:txBody>
      </p:sp>
      <p:sp>
        <p:nvSpPr>
          <p:cNvPr id="3" name="Content Placeholder 2"/>
          <p:cNvSpPr>
            <a:spLocks noGrp="1"/>
          </p:cNvSpPr>
          <p:nvPr>
            <p:ph idx="1"/>
          </p:nvPr>
        </p:nvSpPr>
        <p:spPr/>
        <p:txBody>
          <a:bodyPr>
            <a:normAutofit/>
          </a:bodyPr>
          <a:lstStyle/>
          <a:p>
            <a:r>
              <a:rPr lang="en-US" sz="6000" dirty="0"/>
              <a:t>Marriage License </a:t>
            </a:r>
          </a:p>
          <a:p>
            <a:r>
              <a:rPr lang="en-US" sz="6000" dirty="0"/>
              <a:t>Divorce Decree </a:t>
            </a:r>
          </a:p>
          <a:p>
            <a:r>
              <a:rPr lang="en-US" sz="6000" dirty="0"/>
              <a:t>Social Security# of                    Ex-spouse </a:t>
            </a:r>
          </a:p>
        </p:txBody>
      </p:sp>
    </p:spTree>
    <p:extLst>
      <p:ext uri="{BB962C8B-B14F-4D97-AF65-F5344CB8AC3E}">
        <p14:creationId xmlns:p14="http://schemas.microsoft.com/office/powerpoint/2010/main" val="17228910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Divorced Spouse’s Benefit </a:t>
            </a:r>
          </a:p>
        </p:txBody>
      </p:sp>
      <p:sp>
        <p:nvSpPr>
          <p:cNvPr id="3" name="Content Placeholder 2"/>
          <p:cNvSpPr>
            <a:spLocks noGrp="1"/>
          </p:cNvSpPr>
          <p:nvPr>
            <p:ph idx="1"/>
          </p:nvPr>
        </p:nvSpPr>
        <p:spPr/>
        <p:txBody>
          <a:bodyPr>
            <a:normAutofit lnSpcReduction="10000"/>
          </a:bodyPr>
          <a:lstStyle/>
          <a:p>
            <a:r>
              <a:rPr lang="en-US" dirty="0"/>
              <a:t>Divorced Spouse is able to receive benefits regardless of whether the ex-spouse has filed for benefits and/or remarried.</a:t>
            </a:r>
          </a:p>
          <a:p>
            <a:r>
              <a:rPr lang="en-US" dirty="0"/>
              <a:t>Divorced spouses can claim spousal benefits on each other </a:t>
            </a:r>
            <a:r>
              <a:rPr lang="en-US" sz="2000" dirty="0"/>
              <a:t>(unlike married couple)</a:t>
            </a:r>
          </a:p>
          <a:p>
            <a:r>
              <a:rPr lang="en-US" dirty="0"/>
              <a:t>Individual married multiple times will collect on only one record, but receive the highest amount derived from any of the former spouses</a:t>
            </a:r>
          </a:p>
          <a:p>
            <a:endParaRPr lang="en-US" dirty="0"/>
          </a:p>
        </p:txBody>
      </p:sp>
      <p:sp>
        <p:nvSpPr>
          <p:cNvPr id="4" name="TextBox 3"/>
          <p:cNvSpPr txBox="1"/>
          <p:nvPr/>
        </p:nvSpPr>
        <p:spPr>
          <a:xfrm>
            <a:off x="5562600" y="6172200"/>
            <a:ext cx="34290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237090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Johnny Carson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371600"/>
            <a:ext cx="3886200" cy="4191000"/>
          </a:xfrm>
        </p:spPr>
      </p:pic>
      <p:sp>
        <p:nvSpPr>
          <p:cNvPr id="3" name="Text Placeholder 2"/>
          <p:cNvSpPr>
            <a:spLocks noGrp="1"/>
          </p:cNvSpPr>
          <p:nvPr>
            <p:ph type="body" sz="half" idx="2"/>
          </p:nvPr>
        </p:nvSpPr>
        <p:spPr/>
        <p:txBody>
          <a:bodyPr>
            <a:normAutofit/>
          </a:bodyPr>
          <a:lstStyle/>
          <a:p>
            <a:r>
              <a:rPr lang="en-US" sz="1800" dirty="0"/>
              <a:t>Johnny Carson was married 4 times: first to Joan Wolcott for 14 years, then to Joanne Copeland for 9 years, then to Joanna Holland for 13 years, then to Alexis Maas for 18 years, until his death in 2005.  As many spouses </a:t>
            </a:r>
            <a:r>
              <a:rPr lang="en-US" sz="1800"/>
              <a:t>that can  </a:t>
            </a:r>
            <a:r>
              <a:rPr lang="en-US" sz="1800" dirty="0"/>
              <a:t>satisfy the conditions can collect benefits on one spouse.  All but Joanne Copeland are entitled to a spousal benefit based on his earnings record.</a:t>
            </a:r>
          </a:p>
        </p:txBody>
      </p:sp>
      <p:sp>
        <p:nvSpPr>
          <p:cNvPr id="5" name="TextBox 4"/>
          <p:cNvSpPr txBox="1"/>
          <p:nvPr/>
        </p:nvSpPr>
        <p:spPr>
          <a:xfrm>
            <a:off x="5029200" y="6400800"/>
            <a:ext cx="38862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8873035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Survivor Benefits</a:t>
            </a:r>
          </a:p>
        </p:txBody>
      </p:sp>
      <p:sp>
        <p:nvSpPr>
          <p:cNvPr id="3" name="Content Placeholder 2"/>
          <p:cNvSpPr>
            <a:spLocks noGrp="1"/>
          </p:cNvSpPr>
          <p:nvPr>
            <p:ph idx="1"/>
          </p:nvPr>
        </p:nvSpPr>
        <p:spPr/>
        <p:txBody>
          <a:bodyPr>
            <a:normAutofit/>
          </a:bodyPr>
          <a:lstStyle/>
          <a:p>
            <a:r>
              <a:rPr lang="en-US" sz="4000" dirty="0"/>
              <a:t>When a covered worker dies, members of his family may be entitled to benefits on the deceased </a:t>
            </a:r>
          </a:p>
          <a:p>
            <a:r>
              <a:rPr lang="en-US" sz="4000" dirty="0"/>
              <a:t>An applicant for survivor benefits eligible to receive his own will receive the higher, </a:t>
            </a:r>
            <a:r>
              <a:rPr lang="en-US" sz="4000" b="1" i="1" dirty="0">
                <a:solidFill>
                  <a:srgbClr val="FF0000"/>
                </a:solidFill>
              </a:rPr>
              <a:t>not a combination</a:t>
            </a:r>
            <a:r>
              <a:rPr lang="en-US" sz="4000" dirty="0"/>
              <a:t>, of the two benefits</a:t>
            </a:r>
          </a:p>
        </p:txBody>
      </p:sp>
      <p:sp>
        <p:nvSpPr>
          <p:cNvPr id="4" name="TextBox 3"/>
          <p:cNvSpPr txBox="1"/>
          <p:nvPr/>
        </p:nvSpPr>
        <p:spPr>
          <a:xfrm>
            <a:off x="6019800" y="6248400"/>
            <a:ext cx="2971800" cy="381000"/>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7399975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Survivor Benefits: Widow(</a:t>
            </a:r>
            <a:r>
              <a:rPr lang="en-US" u="sng" dirty="0" err="1"/>
              <a:t>er</a:t>
            </a:r>
            <a:r>
              <a:rPr lang="en-US" u="sng" dirty="0"/>
              <a:t>)</a:t>
            </a:r>
          </a:p>
        </p:txBody>
      </p:sp>
      <p:sp>
        <p:nvSpPr>
          <p:cNvPr id="3" name="Content Placeholder 2"/>
          <p:cNvSpPr>
            <a:spLocks noGrp="1"/>
          </p:cNvSpPr>
          <p:nvPr>
            <p:ph idx="1"/>
          </p:nvPr>
        </p:nvSpPr>
        <p:spPr/>
        <p:txBody>
          <a:bodyPr>
            <a:normAutofit lnSpcReduction="10000"/>
          </a:bodyPr>
          <a:lstStyle/>
          <a:p>
            <a:r>
              <a:rPr lang="en-US" sz="2800" dirty="0"/>
              <a:t>A widow is entitled to survivor benefits on a deceased spouse’s earnings if</a:t>
            </a:r>
            <a:r>
              <a:rPr lang="en-US" dirty="0"/>
              <a:t>:                                          </a:t>
            </a:r>
            <a:r>
              <a:rPr lang="en-US" sz="4000" dirty="0"/>
              <a:t>- Age 60 or older                                                                         - At least age 50 and disabled                                                                  - Surviving spouse married to deceased for at least 9 months and currently unmarried </a:t>
            </a:r>
            <a:r>
              <a:rPr lang="en-US" dirty="0"/>
              <a:t>(remarriage allowed after 60)</a:t>
            </a:r>
          </a:p>
        </p:txBody>
      </p:sp>
      <p:sp>
        <p:nvSpPr>
          <p:cNvPr id="4" name="TextBox 3"/>
          <p:cNvSpPr txBox="1"/>
          <p:nvPr/>
        </p:nvSpPr>
        <p:spPr>
          <a:xfrm>
            <a:off x="4953000" y="6019800"/>
            <a:ext cx="3886200" cy="381000"/>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4271872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Survivor’s Benefit</a:t>
            </a:r>
          </a:p>
        </p:txBody>
      </p:sp>
      <p:sp>
        <p:nvSpPr>
          <p:cNvPr id="3" name="Content Placeholder 2"/>
          <p:cNvSpPr>
            <a:spLocks noGrp="1"/>
          </p:cNvSpPr>
          <p:nvPr>
            <p:ph idx="1"/>
          </p:nvPr>
        </p:nvSpPr>
        <p:spPr/>
        <p:txBody>
          <a:bodyPr/>
          <a:lstStyle/>
          <a:p>
            <a:r>
              <a:rPr lang="en-US" sz="4800" dirty="0"/>
              <a:t>Survivor’s benefit is </a:t>
            </a:r>
            <a:r>
              <a:rPr lang="en-US" sz="5400" b="1" dirty="0">
                <a:solidFill>
                  <a:srgbClr val="FF0000"/>
                </a:solidFill>
              </a:rPr>
              <a:t>100%</a:t>
            </a:r>
            <a:r>
              <a:rPr lang="en-US" sz="4800" dirty="0"/>
              <a:t> of what deceased spouse received or was entitled to receive at time of death</a:t>
            </a:r>
          </a:p>
          <a:p>
            <a:endParaRPr lang="en-US" dirty="0"/>
          </a:p>
        </p:txBody>
      </p:sp>
    </p:spTree>
    <p:extLst>
      <p:ext uri="{BB962C8B-B14F-4D97-AF65-F5344CB8AC3E}">
        <p14:creationId xmlns:p14="http://schemas.microsoft.com/office/powerpoint/2010/main" val="3098235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Survivor Benefits: Widow(</a:t>
            </a:r>
            <a:r>
              <a:rPr lang="en-US" u="sng" dirty="0" err="1"/>
              <a:t>er</a:t>
            </a:r>
            <a:r>
              <a:rPr lang="en-US" u="sng" dirty="0"/>
              <a:t>)</a:t>
            </a:r>
          </a:p>
        </p:txBody>
      </p:sp>
      <p:sp>
        <p:nvSpPr>
          <p:cNvPr id="3" name="Content Placeholder 2"/>
          <p:cNvSpPr>
            <a:spLocks noGrp="1"/>
          </p:cNvSpPr>
          <p:nvPr>
            <p:ph idx="1"/>
          </p:nvPr>
        </p:nvSpPr>
        <p:spPr/>
        <p:txBody>
          <a:bodyPr>
            <a:normAutofit/>
          </a:bodyPr>
          <a:lstStyle/>
          <a:p>
            <a:r>
              <a:rPr lang="en-US" sz="4800" dirty="0"/>
              <a:t>Widow(</a:t>
            </a:r>
            <a:r>
              <a:rPr lang="en-US" sz="4800" dirty="0" err="1"/>
              <a:t>er</a:t>
            </a:r>
            <a:r>
              <a:rPr lang="en-US" sz="4800" dirty="0"/>
              <a:t>) who begins taking benefits before FRA will see a 28.5% reduction at aged 60  4% thereafter</a:t>
            </a:r>
          </a:p>
        </p:txBody>
      </p:sp>
      <p:sp>
        <p:nvSpPr>
          <p:cNvPr id="4" name="TextBox 3"/>
          <p:cNvSpPr txBox="1"/>
          <p:nvPr/>
        </p:nvSpPr>
        <p:spPr>
          <a:xfrm>
            <a:off x="5029200" y="6248400"/>
            <a:ext cx="3962400" cy="381000"/>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9529273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81200"/>
            <a:ext cx="8229600" cy="1600200"/>
          </a:xfrm>
        </p:spPr>
        <p:txBody>
          <a:bodyPr>
            <a:noAutofit/>
          </a:bodyPr>
          <a:lstStyle/>
          <a:p>
            <a:r>
              <a:rPr lang="en-US" sz="4800" dirty="0"/>
              <a:t>For Couple Already Receiving Benefits, Upon the Death of One the Survivor is Entitled to Receive the Larger of the Two</a:t>
            </a:r>
          </a:p>
        </p:txBody>
      </p:sp>
    </p:spTree>
    <p:extLst>
      <p:ext uri="{BB962C8B-B14F-4D97-AF65-F5344CB8AC3E}">
        <p14:creationId xmlns:p14="http://schemas.microsoft.com/office/powerpoint/2010/main" val="20894249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81200"/>
            <a:ext cx="8229600" cy="1600200"/>
          </a:xfrm>
        </p:spPr>
        <p:txBody>
          <a:bodyPr>
            <a:noAutofit/>
          </a:bodyPr>
          <a:lstStyle/>
          <a:p>
            <a:r>
              <a:rPr lang="en-US" sz="4800" dirty="0"/>
              <a:t>Spouse Claiming Her Own Before FRA May Delay Converting to Survivor Until It Is At Maximum </a:t>
            </a:r>
          </a:p>
        </p:txBody>
      </p:sp>
    </p:spTree>
    <p:extLst>
      <p:ext uri="{BB962C8B-B14F-4D97-AF65-F5344CB8AC3E}">
        <p14:creationId xmlns:p14="http://schemas.microsoft.com/office/powerpoint/2010/main" val="21350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Age to Receive Full Benefits (FRA)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905102"/>
              </p:ext>
            </p:extLst>
          </p:nvPr>
        </p:nvGraphicFramePr>
        <p:xfrm>
          <a:off x="457200" y="1600200"/>
          <a:ext cx="8229600" cy="3322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6600" dirty="0"/>
                        <a:t>1943-54</a:t>
                      </a:r>
                    </a:p>
                  </a:txBody>
                  <a:tcPr/>
                </a:tc>
                <a:tc>
                  <a:txBody>
                    <a:bodyPr/>
                    <a:lstStyle/>
                    <a:p>
                      <a:r>
                        <a:rPr lang="en-US" sz="6600" dirty="0"/>
                        <a:t>66</a:t>
                      </a:r>
                    </a:p>
                  </a:txBody>
                  <a:tcPr/>
                </a:tc>
                <a:extLst>
                  <a:ext uri="{0D108BD9-81ED-4DB2-BD59-A6C34878D82A}">
                    <a16:rowId xmlns:a16="http://schemas.microsoft.com/office/drawing/2014/main" val="10000"/>
                  </a:ext>
                </a:extLst>
              </a:tr>
              <a:tr h="370840">
                <a:tc>
                  <a:txBody>
                    <a:bodyPr/>
                    <a:lstStyle/>
                    <a:p>
                      <a:r>
                        <a:rPr lang="en-US" dirty="0"/>
                        <a:t>1955</a:t>
                      </a:r>
                    </a:p>
                  </a:txBody>
                  <a:tcPr/>
                </a:tc>
                <a:tc>
                  <a:txBody>
                    <a:bodyPr/>
                    <a:lstStyle/>
                    <a:p>
                      <a:r>
                        <a:rPr lang="en-US" dirty="0"/>
                        <a:t>66 + 2 months</a:t>
                      </a:r>
                    </a:p>
                  </a:txBody>
                  <a:tcPr/>
                </a:tc>
                <a:extLst>
                  <a:ext uri="{0D108BD9-81ED-4DB2-BD59-A6C34878D82A}">
                    <a16:rowId xmlns:a16="http://schemas.microsoft.com/office/drawing/2014/main" val="10001"/>
                  </a:ext>
                </a:extLst>
              </a:tr>
              <a:tr h="370840">
                <a:tc>
                  <a:txBody>
                    <a:bodyPr/>
                    <a:lstStyle/>
                    <a:p>
                      <a:r>
                        <a:rPr lang="en-US" dirty="0"/>
                        <a:t>1956</a:t>
                      </a:r>
                    </a:p>
                  </a:txBody>
                  <a:tcPr/>
                </a:tc>
                <a:tc>
                  <a:txBody>
                    <a:bodyPr/>
                    <a:lstStyle/>
                    <a:p>
                      <a:r>
                        <a:rPr lang="en-US" dirty="0"/>
                        <a:t>66 + 4 months</a:t>
                      </a:r>
                    </a:p>
                  </a:txBody>
                  <a:tcPr/>
                </a:tc>
                <a:extLst>
                  <a:ext uri="{0D108BD9-81ED-4DB2-BD59-A6C34878D82A}">
                    <a16:rowId xmlns:a16="http://schemas.microsoft.com/office/drawing/2014/main" val="10002"/>
                  </a:ext>
                </a:extLst>
              </a:tr>
              <a:tr h="370840">
                <a:tc>
                  <a:txBody>
                    <a:bodyPr/>
                    <a:lstStyle/>
                    <a:p>
                      <a:r>
                        <a:rPr lang="en-US" dirty="0"/>
                        <a:t>1957</a:t>
                      </a:r>
                    </a:p>
                  </a:txBody>
                  <a:tcPr/>
                </a:tc>
                <a:tc>
                  <a:txBody>
                    <a:bodyPr/>
                    <a:lstStyle/>
                    <a:p>
                      <a:r>
                        <a:rPr lang="en-US" dirty="0"/>
                        <a:t>66 + 6 months</a:t>
                      </a:r>
                    </a:p>
                  </a:txBody>
                  <a:tcPr/>
                </a:tc>
                <a:extLst>
                  <a:ext uri="{0D108BD9-81ED-4DB2-BD59-A6C34878D82A}">
                    <a16:rowId xmlns:a16="http://schemas.microsoft.com/office/drawing/2014/main" val="10003"/>
                  </a:ext>
                </a:extLst>
              </a:tr>
              <a:tr h="370840">
                <a:tc>
                  <a:txBody>
                    <a:bodyPr/>
                    <a:lstStyle/>
                    <a:p>
                      <a:r>
                        <a:rPr lang="en-US" dirty="0"/>
                        <a:t>1958</a:t>
                      </a:r>
                    </a:p>
                  </a:txBody>
                  <a:tcPr/>
                </a:tc>
                <a:tc>
                  <a:txBody>
                    <a:bodyPr/>
                    <a:lstStyle/>
                    <a:p>
                      <a:r>
                        <a:rPr lang="en-US" dirty="0"/>
                        <a:t>66 + 8 months</a:t>
                      </a:r>
                    </a:p>
                  </a:txBody>
                  <a:tcPr/>
                </a:tc>
                <a:extLst>
                  <a:ext uri="{0D108BD9-81ED-4DB2-BD59-A6C34878D82A}">
                    <a16:rowId xmlns:a16="http://schemas.microsoft.com/office/drawing/2014/main" val="10004"/>
                  </a:ext>
                </a:extLst>
              </a:tr>
              <a:tr h="370840">
                <a:tc>
                  <a:txBody>
                    <a:bodyPr/>
                    <a:lstStyle/>
                    <a:p>
                      <a:r>
                        <a:rPr lang="en-US" dirty="0"/>
                        <a:t>1959</a:t>
                      </a:r>
                    </a:p>
                  </a:txBody>
                  <a:tcPr/>
                </a:tc>
                <a:tc>
                  <a:txBody>
                    <a:bodyPr/>
                    <a:lstStyle/>
                    <a:p>
                      <a:r>
                        <a:rPr lang="en-US" dirty="0"/>
                        <a:t>66 +</a:t>
                      </a:r>
                      <a:r>
                        <a:rPr lang="en-US" baseline="0" dirty="0"/>
                        <a:t> 10 months</a:t>
                      </a:r>
                      <a:endParaRPr lang="en-US" dirty="0"/>
                    </a:p>
                  </a:txBody>
                  <a:tcPr/>
                </a:tc>
                <a:extLst>
                  <a:ext uri="{0D108BD9-81ED-4DB2-BD59-A6C34878D82A}">
                    <a16:rowId xmlns:a16="http://schemas.microsoft.com/office/drawing/2014/main" val="10005"/>
                  </a:ext>
                </a:extLst>
              </a:tr>
              <a:tr h="370840">
                <a:tc>
                  <a:txBody>
                    <a:bodyPr/>
                    <a:lstStyle/>
                    <a:p>
                      <a:r>
                        <a:rPr lang="en-US" dirty="0"/>
                        <a:t>1960</a:t>
                      </a:r>
                    </a:p>
                  </a:txBody>
                  <a:tcPr/>
                </a:tc>
                <a:tc>
                  <a:txBody>
                    <a:bodyPr/>
                    <a:lstStyle/>
                    <a:p>
                      <a:r>
                        <a:rPr lang="en-US" dirty="0"/>
                        <a:t>67</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5943600" y="6477000"/>
            <a:ext cx="28194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606400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u="sng" dirty="0"/>
              <a:t>Widow Not Collecting:                                  Survivor Benefit Higher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5393778"/>
              </p:ext>
            </p:extLst>
          </p:nvPr>
        </p:nvGraphicFramePr>
        <p:xfrm>
          <a:off x="457200" y="1600200"/>
          <a:ext cx="7680960" cy="1798320"/>
        </p:xfrm>
        <a:graphic>
          <a:graphicData uri="http://schemas.openxmlformats.org/drawingml/2006/table">
            <a:tbl>
              <a:tblPr firstRow="1" bandRow="1">
                <a:tableStyleId>{F5AB1C69-6EDB-4FF4-983F-18BD219EF322}</a:tableStyleId>
              </a:tblPr>
              <a:tblGrid>
                <a:gridCol w="118872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834640">
                  <a:extLst>
                    <a:ext uri="{9D8B030D-6E8A-4147-A177-3AD203B41FA5}">
                      <a16:colId xmlns:a16="http://schemas.microsoft.com/office/drawing/2014/main" val="20003"/>
                    </a:ext>
                  </a:extLst>
                </a:gridCol>
              </a:tblGrid>
              <a:tr h="370840">
                <a:tc>
                  <a:txBody>
                    <a:bodyPr/>
                    <a:lstStyle/>
                    <a:p>
                      <a:endParaRPr lang="en-US" sz="4000" dirty="0"/>
                    </a:p>
                  </a:txBody>
                  <a:tcPr/>
                </a:tc>
                <a:tc>
                  <a:txBody>
                    <a:bodyPr/>
                    <a:lstStyle/>
                    <a:p>
                      <a:r>
                        <a:rPr lang="en-US" sz="3200" dirty="0"/>
                        <a:t>Age</a:t>
                      </a:r>
                    </a:p>
                  </a:txBody>
                  <a:tcPr/>
                </a:tc>
                <a:tc>
                  <a:txBody>
                    <a:bodyPr/>
                    <a:lstStyle/>
                    <a:p>
                      <a:r>
                        <a:rPr lang="en-US" sz="2000" dirty="0"/>
                        <a:t>Own Benefit @ FRA</a:t>
                      </a:r>
                    </a:p>
                  </a:txBody>
                  <a:tcPr/>
                </a:tc>
                <a:tc>
                  <a:txBody>
                    <a:bodyPr/>
                    <a:lstStyle/>
                    <a:p>
                      <a:r>
                        <a:rPr lang="en-US" sz="2000" dirty="0"/>
                        <a:t>Survivors Benefit @</a:t>
                      </a:r>
                      <a:r>
                        <a:rPr lang="en-US" sz="2000" baseline="0" dirty="0"/>
                        <a:t> FRA</a:t>
                      </a:r>
                      <a:endParaRPr lang="en-US" sz="2000" dirty="0"/>
                    </a:p>
                  </a:txBody>
                  <a:tcPr/>
                </a:tc>
                <a:extLst>
                  <a:ext uri="{0D108BD9-81ED-4DB2-BD59-A6C34878D82A}">
                    <a16:rowId xmlns:a16="http://schemas.microsoft.com/office/drawing/2014/main" val="10000"/>
                  </a:ext>
                </a:extLst>
              </a:tr>
              <a:tr h="370840">
                <a:tc>
                  <a:txBody>
                    <a:bodyPr/>
                    <a:lstStyle/>
                    <a:p>
                      <a:r>
                        <a:rPr lang="en-US" sz="3600" dirty="0"/>
                        <a:t>Jane</a:t>
                      </a:r>
                    </a:p>
                  </a:txBody>
                  <a:tcPr/>
                </a:tc>
                <a:tc>
                  <a:txBody>
                    <a:bodyPr/>
                    <a:lstStyle/>
                    <a:p>
                      <a:r>
                        <a:rPr lang="en-US" sz="6600" dirty="0"/>
                        <a:t>60</a:t>
                      </a:r>
                    </a:p>
                  </a:txBody>
                  <a:tcPr/>
                </a:tc>
                <a:tc>
                  <a:txBody>
                    <a:bodyPr/>
                    <a:lstStyle/>
                    <a:p>
                      <a:r>
                        <a:rPr lang="en-US" sz="6600" dirty="0"/>
                        <a:t>$1200</a:t>
                      </a:r>
                    </a:p>
                  </a:txBody>
                  <a:tcPr/>
                </a:tc>
                <a:tc>
                  <a:txBody>
                    <a:bodyPr/>
                    <a:lstStyle/>
                    <a:p>
                      <a:r>
                        <a:rPr lang="en-US" sz="6600" dirty="0"/>
                        <a:t>$2000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38590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Strategy:</a:t>
            </a:r>
          </a:p>
        </p:txBody>
      </p:sp>
      <p:sp>
        <p:nvSpPr>
          <p:cNvPr id="3" name="Content Placeholder 2"/>
          <p:cNvSpPr>
            <a:spLocks noGrp="1"/>
          </p:cNvSpPr>
          <p:nvPr>
            <p:ph idx="1"/>
          </p:nvPr>
        </p:nvSpPr>
        <p:spPr/>
        <p:txBody>
          <a:bodyPr>
            <a:normAutofit/>
          </a:bodyPr>
          <a:lstStyle/>
          <a:p>
            <a:r>
              <a:rPr lang="en-US" dirty="0"/>
              <a:t>	</a:t>
            </a:r>
            <a:r>
              <a:rPr lang="en-US" sz="3600" b="1" dirty="0"/>
              <a:t>DELAY the Greater of the Two </a:t>
            </a:r>
          </a:p>
          <a:p>
            <a:r>
              <a:rPr lang="en-US" dirty="0"/>
              <a:t>At age 62 Jane files a </a:t>
            </a:r>
            <a:r>
              <a:rPr lang="en-US" dirty="0">
                <a:solidFill>
                  <a:srgbClr val="FF0000"/>
                </a:solidFill>
              </a:rPr>
              <a:t>restricted</a:t>
            </a:r>
            <a:r>
              <a:rPr lang="en-US" dirty="0"/>
              <a:t> application to claim her own reduced benefit of $900</a:t>
            </a:r>
          </a:p>
          <a:p>
            <a:r>
              <a:rPr lang="en-US" dirty="0"/>
              <a:t>At age 66 she can amend her claim to begin receiving 100% of her survivor benefit of $2000 </a:t>
            </a:r>
          </a:p>
          <a:p>
            <a:r>
              <a:rPr lang="en-US" dirty="0"/>
              <a:t>Excess earnings test will apply</a:t>
            </a:r>
          </a:p>
        </p:txBody>
      </p:sp>
      <p:sp>
        <p:nvSpPr>
          <p:cNvPr id="4" name="TextBox 3"/>
          <p:cNvSpPr txBox="1"/>
          <p:nvPr/>
        </p:nvSpPr>
        <p:spPr>
          <a:xfrm>
            <a:off x="4953000" y="6096000"/>
            <a:ext cx="3962400" cy="381000"/>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6600679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Delay the Greater of the Two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379130"/>
              </p:ext>
            </p:extLst>
          </p:nvPr>
        </p:nvGraphicFramePr>
        <p:xfrm>
          <a:off x="1143000" y="1600200"/>
          <a:ext cx="7061835" cy="2377440"/>
        </p:xfrm>
        <a:graphic>
          <a:graphicData uri="http://schemas.openxmlformats.org/drawingml/2006/table">
            <a:tbl>
              <a:tblPr firstRow="1" bandRow="1">
                <a:tableStyleId>{00A15C55-8517-42AA-B614-E9B94910E393}</a:tableStyleId>
              </a:tblPr>
              <a:tblGrid>
                <a:gridCol w="1064895">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53740">
                  <a:extLst>
                    <a:ext uri="{9D8B030D-6E8A-4147-A177-3AD203B41FA5}">
                      <a16:colId xmlns:a16="http://schemas.microsoft.com/office/drawing/2014/main" val="20002"/>
                    </a:ext>
                  </a:extLst>
                </a:gridCol>
              </a:tblGrid>
              <a:tr h="370840">
                <a:tc>
                  <a:txBody>
                    <a:bodyPr/>
                    <a:lstStyle/>
                    <a:p>
                      <a:r>
                        <a:rPr lang="en-US" sz="6000" i="0" dirty="0"/>
                        <a:t>62</a:t>
                      </a:r>
                    </a:p>
                  </a:txBody>
                  <a:tcPr/>
                </a:tc>
                <a:tc>
                  <a:txBody>
                    <a:bodyPr/>
                    <a:lstStyle/>
                    <a:p>
                      <a:r>
                        <a:rPr lang="en-US" sz="6000" i="1" dirty="0"/>
                        <a:t>Own</a:t>
                      </a:r>
                    </a:p>
                  </a:txBody>
                  <a:tcPr/>
                </a:tc>
                <a:tc>
                  <a:txBody>
                    <a:bodyPr/>
                    <a:lstStyle/>
                    <a:p>
                      <a:r>
                        <a:rPr lang="en-US" sz="7200" dirty="0"/>
                        <a:t>$900</a:t>
                      </a:r>
                    </a:p>
                  </a:txBody>
                  <a:tcPr/>
                </a:tc>
                <a:extLst>
                  <a:ext uri="{0D108BD9-81ED-4DB2-BD59-A6C34878D82A}">
                    <a16:rowId xmlns:a16="http://schemas.microsoft.com/office/drawing/2014/main" val="10000"/>
                  </a:ext>
                </a:extLst>
              </a:tr>
              <a:tr h="370840">
                <a:tc>
                  <a:txBody>
                    <a:bodyPr/>
                    <a:lstStyle/>
                    <a:p>
                      <a:r>
                        <a:rPr lang="en-US" sz="6000" i="0" dirty="0"/>
                        <a:t>66</a:t>
                      </a:r>
                    </a:p>
                  </a:txBody>
                  <a:tcPr/>
                </a:tc>
                <a:tc>
                  <a:txBody>
                    <a:bodyPr/>
                    <a:lstStyle/>
                    <a:p>
                      <a:r>
                        <a:rPr lang="en-US" sz="6000" i="1" dirty="0"/>
                        <a:t>Survivor</a:t>
                      </a:r>
                    </a:p>
                  </a:txBody>
                  <a:tcPr/>
                </a:tc>
                <a:tc>
                  <a:txBody>
                    <a:bodyPr/>
                    <a:lstStyle/>
                    <a:p>
                      <a:r>
                        <a:rPr lang="en-US" sz="7200" dirty="0"/>
                        <a:t>$2000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32078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u="sng" dirty="0"/>
              <a:t>Widow Not Collecting                         Own Benefit Higher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9902286"/>
              </p:ext>
            </p:extLst>
          </p:nvPr>
        </p:nvGraphicFramePr>
        <p:xfrm>
          <a:off x="457200" y="1600200"/>
          <a:ext cx="7589520" cy="1798320"/>
        </p:xfrm>
        <a:graphic>
          <a:graphicData uri="http://schemas.openxmlformats.org/drawingml/2006/table">
            <a:tbl>
              <a:tblPr firstRow="1" bandRow="1">
                <a:tableStyleId>{7DF18680-E054-41AD-8BC1-D1AEF772440D}</a:tableStyleId>
              </a:tblPr>
              <a:tblGrid>
                <a:gridCol w="109728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834640">
                  <a:extLst>
                    <a:ext uri="{9D8B030D-6E8A-4147-A177-3AD203B41FA5}">
                      <a16:colId xmlns:a16="http://schemas.microsoft.com/office/drawing/2014/main" val="20003"/>
                    </a:ext>
                  </a:extLst>
                </a:gridCol>
              </a:tblGrid>
              <a:tr h="370840">
                <a:tc>
                  <a:txBody>
                    <a:bodyPr/>
                    <a:lstStyle/>
                    <a:p>
                      <a:endParaRPr lang="en-US" sz="4000" dirty="0"/>
                    </a:p>
                  </a:txBody>
                  <a:tcPr/>
                </a:tc>
                <a:tc>
                  <a:txBody>
                    <a:bodyPr/>
                    <a:lstStyle/>
                    <a:p>
                      <a:r>
                        <a:rPr lang="en-US" sz="3200" dirty="0"/>
                        <a:t>Age</a:t>
                      </a:r>
                    </a:p>
                  </a:txBody>
                  <a:tcPr/>
                </a:tc>
                <a:tc>
                  <a:txBody>
                    <a:bodyPr/>
                    <a:lstStyle/>
                    <a:p>
                      <a:r>
                        <a:rPr lang="en-US" sz="2000" dirty="0"/>
                        <a:t>Own Benefit @</a:t>
                      </a:r>
                      <a:r>
                        <a:rPr lang="en-US" sz="2000" baseline="0" dirty="0"/>
                        <a:t> FRA</a:t>
                      </a:r>
                      <a:endParaRPr lang="en-US" sz="2000" dirty="0"/>
                    </a:p>
                  </a:txBody>
                  <a:tcPr/>
                </a:tc>
                <a:tc>
                  <a:txBody>
                    <a:bodyPr/>
                    <a:lstStyle/>
                    <a:p>
                      <a:r>
                        <a:rPr lang="en-US" sz="2000" dirty="0"/>
                        <a:t>Survivors Benefit @ FRA</a:t>
                      </a:r>
                    </a:p>
                  </a:txBody>
                  <a:tcPr/>
                </a:tc>
                <a:extLst>
                  <a:ext uri="{0D108BD9-81ED-4DB2-BD59-A6C34878D82A}">
                    <a16:rowId xmlns:a16="http://schemas.microsoft.com/office/drawing/2014/main" val="10000"/>
                  </a:ext>
                </a:extLst>
              </a:tr>
              <a:tr h="370840">
                <a:tc>
                  <a:txBody>
                    <a:bodyPr/>
                    <a:lstStyle/>
                    <a:p>
                      <a:r>
                        <a:rPr lang="en-US" sz="2400" dirty="0"/>
                        <a:t>Jane</a:t>
                      </a:r>
                    </a:p>
                  </a:txBody>
                  <a:tcPr/>
                </a:tc>
                <a:tc>
                  <a:txBody>
                    <a:bodyPr/>
                    <a:lstStyle/>
                    <a:p>
                      <a:r>
                        <a:rPr lang="en-US" sz="6600" dirty="0"/>
                        <a:t>60</a:t>
                      </a:r>
                    </a:p>
                  </a:txBody>
                  <a:tcPr/>
                </a:tc>
                <a:tc>
                  <a:txBody>
                    <a:bodyPr/>
                    <a:lstStyle/>
                    <a:p>
                      <a:r>
                        <a:rPr lang="en-US" sz="6600" dirty="0"/>
                        <a:t>$2000</a:t>
                      </a:r>
                    </a:p>
                  </a:txBody>
                  <a:tcPr/>
                </a:tc>
                <a:tc>
                  <a:txBody>
                    <a:bodyPr/>
                    <a:lstStyle/>
                    <a:p>
                      <a:r>
                        <a:rPr lang="en-US" sz="6600" dirty="0"/>
                        <a:t>$1800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41420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Strategy:</a:t>
            </a:r>
          </a:p>
        </p:txBody>
      </p:sp>
      <p:sp>
        <p:nvSpPr>
          <p:cNvPr id="3" name="Content Placeholder 2"/>
          <p:cNvSpPr>
            <a:spLocks noGrp="1"/>
          </p:cNvSpPr>
          <p:nvPr>
            <p:ph idx="1"/>
          </p:nvPr>
        </p:nvSpPr>
        <p:spPr/>
        <p:txBody>
          <a:bodyPr>
            <a:normAutofit/>
          </a:bodyPr>
          <a:lstStyle/>
          <a:p>
            <a:r>
              <a:rPr lang="en-US" sz="3600" b="1" dirty="0"/>
              <a:t>    DELAY the Greater of the Two</a:t>
            </a:r>
          </a:p>
          <a:p>
            <a:r>
              <a:rPr lang="en-US" dirty="0"/>
              <a:t>At age 60 she can file a </a:t>
            </a:r>
            <a:r>
              <a:rPr lang="en-US" dirty="0">
                <a:solidFill>
                  <a:srgbClr val="FF0000"/>
                </a:solidFill>
              </a:rPr>
              <a:t>restricted</a:t>
            </a:r>
            <a:r>
              <a:rPr lang="en-US" dirty="0"/>
              <a:t> application and receive a survivor benefit of $1287</a:t>
            </a:r>
          </a:p>
          <a:p>
            <a:r>
              <a:rPr lang="en-US" dirty="0"/>
              <a:t>At age 66 she can amend claim to receive her own benefit of $2000 or wait until aged 70 and receive $2640</a:t>
            </a:r>
          </a:p>
          <a:p>
            <a:r>
              <a:rPr lang="en-US" dirty="0"/>
              <a:t>Excess earnings test will apply</a:t>
            </a:r>
          </a:p>
          <a:p>
            <a:endParaRPr lang="en-US" dirty="0"/>
          </a:p>
        </p:txBody>
      </p:sp>
      <p:sp>
        <p:nvSpPr>
          <p:cNvPr id="4" name="TextBox 3"/>
          <p:cNvSpPr txBox="1"/>
          <p:nvPr/>
        </p:nvSpPr>
        <p:spPr>
          <a:xfrm>
            <a:off x="5410200" y="6324600"/>
            <a:ext cx="3657600" cy="381000"/>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38053998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Delay the Greater Of The Two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3383471"/>
              </p:ext>
            </p:extLst>
          </p:nvPr>
        </p:nvGraphicFramePr>
        <p:xfrm>
          <a:off x="457200" y="1600200"/>
          <a:ext cx="7223760" cy="3931920"/>
        </p:xfrm>
        <a:graphic>
          <a:graphicData uri="http://schemas.openxmlformats.org/drawingml/2006/table">
            <a:tbl>
              <a:tblPr firstRow="1" bandRow="1">
                <a:tableStyleId>{21E4AEA4-8DFA-4A89-87EB-49C32662AFE0}</a:tableStyleId>
              </a:tblPr>
              <a:tblGrid>
                <a:gridCol w="11887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34640">
                  <a:extLst>
                    <a:ext uri="{9D8B030D-6E8A-4147-A177-3AD203B41FA5}">
                      <a16:colId xmlns:a16="http://schemas.microsoft.com/office/drawing/2014/main" val="20002"/>
                    </a:ext>
                  </a:extLst>
                </a:gridCol>
              </a:tblGrid>
              <a:tr h="370840">
                <a:tc>
                  <a:txBody>
                    <a:bodyPr/>
                    <a:lstStyle/>
                    <a:p>
                      <a:r>
                        <a:rPr lang="en-US" sz="6600" i="0" dirty="0"/>
                        <a:t>60</a:t>
                      </a:r>
                    </a:p>
                  </a:txBody>
                  <a:tcPr/>
                </a:tc>
                <a:tc>
                  <a:txBody>
                    <a:bodyPr/>
                    <a:lstStyle/>
                    <a:p>
                      <a:r>
                        <a:rPr lang="en-US" sz="6600" dirty="0"/>
                        <a:t>Survivor</a:t>
                      </a:r>
                      <a:endParaRPr lang="en-US" sz="6600" i="1" dirty="0"/>
                    </a:p>
                  </a:txBody>
                  <a:tcPr/>
                </a:tc>
                <a:tc>
                  <a:txBody>
                    <a:bodyPr/>
                    <a:lstStyle/>
                    <a:p>
                      <a:r>
                        <a:rPr lang="en-US" sz="8000" dirty="0"/>
                        <a:t>$1287</a:t>
                      </a:r>
                    </a:p>
                  </a:txBody>
                  <a:tcPr/>
                </a:tc>
                <a:extLst>
                  <a:ext uri="{0D108BD9-81ED-4DB2-BD59-A6C34878D82A}">
                    <a16:rowId xmlns:a16="http://schemas.microsoft.com/office/drawing/2014/main" val="10000"/>
                  </a:ext>
                </a:extLst>
              </a:tr>
              <a:tr h="370840">
                <a:tc>
                  <a:txBody>
                    <a:bodyPr/>
                    <a:lstStyle/>
                    <a:p>
                      <a:pPr marL="0" indent="0">
                        <a:buNone/>
                      </a:pPr>
                      <a:r>
                        <a:rPr lang="en-US" sz="6600" i="0" dirty="0"/>
                        <a:t>66</a:t>
                      </a:r>
                    </a:p>
                  </a:txBody>
                  <a:tcPr/>
                </a:tc>
                <a:tc>
                  <a:txBody>
                    <a:bodyPr/>
                    <a:lstStyle/>
                    <a:p>
                      <a:pPr marL="0" indent="0">
                        <a:buNone/>
                      </a:pPr>
                      <a:r>
                        <a:rPr lang="en-US" sz="6600" dirty="0"/>
                        <a:t> Own</a:t>
                      </a:r>
                      <a:endParaRPr lang="en-US" sz="6600" i="1" dirty="0"/>
                    </a:p>
                  </a:txBody>
                  <a:tcPr/>
                </a:tc>
                <a:tc>
                  <a:txBody>
                    <a:bodyPr/>
                    <a:lstStyle/>
                    <a:p>
                      <a:r>
                        <a:rPr lang="en-US" sz="8000" dirty="0"/>
                        <a:t>$2000 </a:t>
                      </a:r>
                    </a:p>
                  </a:txBody>
                  <a:tcPr/>
                </a:tc>
                <a:extLst>
                  <a:ext uri="{0D108BD9-81ED-4DB2-BD59-A6C34878D82A}">
                    <a16:rowId xmlns:a16="http://schemas.microsoft.com/office/drawing/2014/main" val="10001"/>
                  </a:ext>
                </a:extLst>
              </a:tr>
              <a:tr h="370840">
                <a:tc>
                  <a:txBody>
                    <a:bodyPr/>
                    <a:lstStyle/>
                    <a:p>
                      <a:pPr marL="0" indent="0">
                        <a:buNone/>
                      </a:pPr>
                      <a:r>
                        <a:rPr lang="en-US" sz="6600" i="0" dirty="0"/>
                        <a:t>70</a:t>
                      </a:r>
                    </a:p>
                  </a:txBody>
                  <a:tcPr/>
                </a:tc>
                <a:tc>
                  <a:txBody>
                    <a:bodyPr/>
                    <a:lstStyle/>
                    <a:p>
                      <a:pPr marL="0" indent="0">
                        <a:buNone/>
                      </a:pPr>
                      <a:r>
                        <a:rPr lang="en-US" sz="6600" dirty="0"/>
                        <a:t> Own</a:t>
                      </a:r>
                      <a:endParaRPr lang="en-US" sz="6600" i="1" dirty="0"/>
                    </a:p>
                  </a:txBody>
                  <a:tcPr/>
                </a:tc>
                <a:tc>
                  <a:txBody>
                    <a:bodyPr/>
                    <a:lstStyle/>
                    <a:p>
                      <a:r>
                        <a:rPr lang="en-US" sz="8000" dirty="0"/>
                        <a:t>$2640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23425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Survivor Benefits</a:t>
            </a:r>
          </a:p>
        </p:txBody>
      </p:sp>
      <p:sp>
        <p:nvSpPr>
          <p:cNvPr id="3" name="Content Placeholder 2"/>
          <p:cNvSpPr>
            <a:spLocks noGrp="1"/>
          </p:cNvSpPr>
          <p:nvPr>
            <p:ph idx="1"/>
          </p:nvPr>
        </p:nvSpPr>
        <p:spPr/>
        <p:txBody>
          <a:bodyPr>
            <a:normAutofit/>
          </a:bodyPr>
          <a:lstStyle/>
          <a:p>
            <a:r>
              <a:rPr lang="en-US" sz="4000" dirty="0"/>
              <a:t>Child under age 18 or disabled is entitled to 75% of deceased parent’s PIA</a:t>
            </a:r>
          </a:p>
          <a:p>
            <a:r>
              <a:rPr lang="en-US" sz="4000" dirty="0"/>
              <a:t>Parent at any age caring for child under age 16 or disabled is entitled to 75% of deceased worker’s PIA</a:t>
            </a:r>
          </a:p>
        </p:txBody>
      </p:sp>
      <p:sp>
        <p:nvSpPr>
          <p:cNvPr id="4" name="TextBox 3"/>
          <p:cNvSpPr txBox="1"/>
          <p:nvPr/>
        </p:nvSpPr>
        <p:spPr>
          <a:xfrm>
            <a:off x="5410200" y="6248400"/>
            <a:ext cx="3429000" cy="381000"/>
          </a:xfrm>
          <a:prstGeom prst="rect">
            <a:avLst/>
          </a:prstGeom>
          <a:noFill/>
        </p:spPr>
        <p:txBody>
          <a:bodyPr wrap="square" rtlCol="0">
            <a:spAutoFit/>
          </a:bodyPr>
          <a:lstStyle/>
          <a:p>
            <a:r>
              <a:rPr lang="en-US" dirty="0"/>
              <a:t>Daniel G. </a:t>
            </a:r>
            <a:r>
              <a:rPr lang="en-US" dirty="0" err="1"/>
              <a:t>Mazzola</a:t>
            </a:r>
            <a:r>
              <a:rPr lang="en-US" dirty="0"/>
              <a:t>, CFA,CPA</a:t>
            </a:r>
          </a:p>
        </p:txBody>
      </p:sp>
    </p:spTree>
    <p:extLst>
      <p:ext uri="{BB962C8B-B14F-4D97-AF65-F5344CB8AC3E}">
        <p14:creationId xmlns:p14="http://schemas.microsoft.com/office/powerpoint/2010/main" val="22579303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Survivor Benefits</a:t>
            </a:r>
          </a:p>
        </p:txBody>
      </p:sp>
      <p:sp>
        <p:nvSpPr>
          <p:cNvPr id="3" name="Content Placeholder 2"/>
          <p:cNvSpPr>
            <a:spLocks noGrp="1"/>
          </p:cNvSpPr>
          <p:nvPr>
            <p:ph idx="1"/>
          </p:nvPr>
        </p:nvSpPr>
        <p:spPr/>
        <p:txBody>
          <a:bodyPr>
            <a:normAutofit/>
          </a:bodyPr>
          <a:lstStyle/>
          <a:p>
            <a:r>
              <a:rPr lang="en-US" sz="4400" dirty="0"/>
              <a:t>Dependent parent aged 62 or older of deceased worker                                                                             - </a:t>
            </a:r>
            <a:r>
              <a:rPr lang="en-US" dirty="0"/>
              <a:t>One surviving parent – 82.5% of PIA                                                             - Two surviving parents –75% of PIA for each</a:t>
            </a:r>
          </a:p>
          <a:p>
            <a:endParaRPr lang="en-US" sz="4400" dirty="0"/>
          </a:p>
        </p:txBody>
      </p:sp>
    </p:spTree>
    <p:extLst>
      <p:ext uri="{BB962C8B-B14F-4D97-AF65-F5344CB8AC3E}">
        <p14:creationId xmlns:p14="http://schemas.microsoft.com/office/powerpoint/2010/main" val="1722373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What Bucket to Draw From?</a:t>
            </a:r>
          </a:p>
        </p:txBody>
      </p:sp>
      <p:sp>
        <p:nvSpPr>
          <p:cNvPr id="3" name="Content Placeholder 2"/>
          <p:cNvSpPr>
            <a:spLocks noGrp="1"/>
          </p:cNvSpPr>
          <p:nvPr>
            <p:ph idx="1"/>
          </p:nvPr>
        </p:nvSpPr>
        <p:spPr/>
        <p:txBody>
          <a:bodyPr>
            <a:normAutofit lnSpcReduction="10000"/>
          </a:bodyPr>
          <a:lstStyle/>
          <a:p>
            <a:r>
              <a:rPr lang="en-US" sz="4000" dirty="0"/>
              <a:t>John and Jane are in their mid-60s, newly retired and need cash to replace wage income.  What bucket should they draw?</a:t>
            </a:r>
          </a:p>
          <a:p>
            <a:r>
              <a:rPr lang="en-US" sz="4000" b="1" i="1" dirty="0">
                <a:solidFill>
                  <a:srgbClr val="0070C0"/>
                </a:solidFill>
              </a:rPr>
              <a:t>Individual Retirement Account </a:t>
            </a:r>
          </a:p>
          <a:p>
            <a:r>
              <a:rPr lang="en-US" sz="4000" b="1" i="1" dirty="0">
                <a:solidFill>
                  <a:srgbClr val="00B050"/>
                </a:solidFill>
              </a:rPr>
              <a:t>Brokerage Account</a:t>
            </a:r>
            <a:r>
              <a:rPr lang="en-US" sz="4000" b="1" i="1" dirty="0">
                <a:solidFill>
                  <a:schemeClr val="tx2"/>
                </a:solidFill>
              </a:rPr>
              <a:t> </a:t>
            </a:r>
          </a:p>
          <a:p>
            <a:r>
              <a:rPr lang="en-US" sz="4000" b="1" i="1" dirty="0">
                <a:solidFill>
                  <a:srgbClr val="FF0000"/>
                </a:solidFill>
              </a:rPr>
              <a:t>Social Securi</a:t>
            </a:r>
            <a:r>
              <a:rPr lang="en-US" sz="4000" dirty="0">
                <a:solidFill>
                  <a:srgbClr val="FF0000"/>
                </a:solidFill>
              </a:rPr>
              <a:t>ty</a:t>
            </a:r>
          </a:p>
        </p:txBody>
      </p:sp>
    </p:spTree>
    <p:extLst>
      <p:ext uri="{BB962C8B-B14F-4D97-AF65-F5344CB8AC3E}">
        <p14:creationId xmlns:p14="http://schemas.microsoft.com/office/powerpoint/2010/main" val="21241530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Jones: Large IRA Means Large RMD</a:t>
            </a:r>
          </a:p>
        </p:txBody>
      </p:sp>
      <p:sp>
        <p:nvSpPr>
          <p:cNvPr id="3" name="Content Placeholder 2"/>
          <p:cNvSpPr>
            <a:spLocks noGrp="1"/>
          </p:cNvSpPr>
          <p:nvPr>
            <p:ph idx="1"/>
          </p:nvPr>
        </p:nvSpPr>
        <p:spPr/>
        <p:txBody>
          <a:bodyPr>
            <a:normAutofit fontScale="85000" lnSpcReduction="10000"/>
          </a:bodyPr>
          <a:lstStyle/>
          <a:p>
            <a:r>
              <a:rPr lang="en-US" sz="4400" dirty="0"/>
              <a:t>Increases AGI:                                               -</a:t>
            </a:r>
            <a:r>
              <a:rPr lang="en-US" sz="4400" i="1" dirty="0"/>
              <a:t>Push taxpayer into higher bracket                       -Increase Medicare premiums                     -Increase SS benefits subject to taxation                                                  -Reduces deductibility of medical expenses                                                                                                                                          -3.8% Surcharge on net investment income         </a:t>
            </a:r>
            <a:r>
              <a:rPr lang="en-US" sz="4400" dirty="0"/>
              <a:t> </a:t>
            </a:r>
            <a:r>
              <a:rPr lang="en-US" sz="2000" dirty="0"/>
              <a:t>$250 K MFJ   $200 K single </a:t>
            </a:r>
          </a:p>
        </p:txBody>
      </p:sp>
    </p:spTree>
    <p:extLst>
      <p:ext uri="{BB962C8B-B14F-4D97-AF65-F5344CB8AC3E}">
        <p14:creationId xmlns:p14="http://schemas.microsoft.com/office/powerpoint/2010/main" val="400892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Claiming Early vs. Later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161013"/>
              </p:ext>
            </p:extLst>
          </p:nvPr>
        </p:nvGraphicFramePr>
        <p:xfrm>
          <a:off x="457200" y="1219201"/>
          <a:ext cx="8229600" cy="6429344"/>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7438">
                <a:tc>
                  <a:txBody>
                    <a:bodyPr/>
                    <a:lstStyle/>
                    <a:p>
                      <a:r>
                        <a:rPr lang="en-US" sz="2000" dirty="0"/>
                        <a:t>Age 62 </a:t>
                      </a:r>
                    </a:p>
                  </a:txBody>
                  <a:tcPr/>
                </a:tc>
                <a:tc>
                  <a:txBody>
                    <a:bodyPr/>
                    <a:lstStyle/>
                    <a:p>
                      <a:r>
                        <a:rPr lang="en-US" sz="2000" dirty="0"/>
                        <a:t>75%</a:t>
                      </a:r>
                    </a:p>
                  </a:txBody>
                  <a:tcPr/>
                </a:tc>
                <a:extLst>
                  <a:ext uri="{0D108BD9-81ED-4DB2-BD59-A6C34878D82A}">
                    <a16:rowId xmlns:a16="http://schemas.microsoft.com/office/drawing/2014/main" val="10000"/>
                  </a:ext>
                </a:extLst>
              </a:tr>
              <a:tr h="487438">
                <a:tc>
                  <a:txBody>
                    <a:bodyPr/>
                    <a:lstStyle/>
                    <a:p>
                      <a:r>
                        <a:rPr lang="en-US" sz="2000" dirty="0"/>
                        <a:t>Age 63</a:t>
                      </a:r>
                    </a:p>
                  </a:txBody>
                  <a:tcPr/>
                </a:tc>
                <a:tc>
                  <a:txBody>
                    <a:bodyPr/>
                    <a:lstStyle/>
                    <a:p>
                      <a:r>
                        <a:rPr lang="en-US" sz="2000" dirty="0"/>
                        <a:t>80%</a:t>
                      </a:r>
                    </a:p>
                  </a:txBody>
                  <a:tcPr/>
                </a:tc>
                <a:extLst>
                  <a:ext uri="{0D108BD9-81ED-4DB2-BD59-A6C34878D82A}">
                    <a16:rowId xmlns:a16="http://schemas.microsoft.com/office/drawing/2014/main" val="10001"/>
                  </a:ext>
                </a:extLst>
              </a:tr>
              <a:tr h="487438">
                <a:tc>
                  <a:txBody>
                    <a:bodyPr/>
                    <a:lstStyle/>
                    <a:p>
                      <a:r>
                        <a:rPr lang="en-US" sz="2000" dirty="0"/>
                        <a:t>Age 64</a:t>
                      </a:r>
                    </a:p>
                  </a:txBody>
                  <a:tcPr/>
                </a:tc>
                <a:tc>
                  <a:txBody>
                    <a:bodyPr/>
                    <a:lstStyle/>
                    <a:p>
                      <a:r>
                        <a:rPr lang="en-US" sz="2000" dirty="0"/>
                        <a:t>86 2/3%</a:t>
                      </a:r>
                    </a:p>
                  </a:txBody>
                  <a:tcPr/>
                </a:tc>
                <a:extLst>
                  <a:ext uri="{0D108BD9-81ED-4DB2-BD59-A6C34878D82A}">
                    <a16:rowId xmlns:a16="http://schemas.microsoft.com/office/drawing/2014/main" val="10002"/>
                  </a:ext>
                </a:extLst>
              </a:tr>
              <a:tr h="487438">
                <a:tc>
                  <a:txBody>
                    <a:bodyPr/>
                    <a:lstStyle/>
                    <a:p>
                      <a:r>
                        <a:rPr lang="en-US" sz="2000" dirty="0"/>
                        <a:t>Age 65</a:t>
                      </a:r>
                    </a:p>
                  </a:txBody>
                  <a:tcPr/>
                </a:tc>
                <a:tc>
                  <a:txBody>
                    <a:bodyPr/>
                    <a:lstStyle/>
                    <a:p>
                      <a:r>
                        <a:rPr lang="en-US" sz="2000" dirty="0"/>
                        <a:t>93 1/3%</a:t>
                      </a:r>
                    </a:p>
                  </a:txBody>
                  <a:tcPr/>
                </a:tc>
                <a:extLst>
                  <a:ext uri="{0D108BD9-81ED-4DB2-BD59-A6C34878D82A}">
                    <a16:rowId xmlns:a16="http://schemas.microsoft.com/office/drawing/2014/main" val="10003"/>
                  </a:ext>
                </a:extLst>
              </a:tr>
              <a:tr h="487438">
                <a:tc>
                  <a:txBody>
                    <a:bodyPr/>
                    <a:lstStyle/>
                    <a:p>
                      <a:r>
                        <a:rPr lang="en-US" sz="4400" dirty="0"/>
                        <a:t>Age 66</a:t>
                      </a:r>
                    </a:p>
                  </a:txBody>
                  <a:tcPr/>
                </a:tc>
                <a:tc>
                  <a:txBody>
                    <a:bodyPr/>
                    <a:lstStyle/>
                    <a:p>
                      <a:r>
                        <a:rPr lang="en-US" sz="4400" dirty="0"/>
                        <a:t>100%</a:t>
                      </a:r>
                    </a:p>
                  </a:txBody>
                  <a:tcPr/>
                </a:tc>
                <a:extLst>
                  <a:ext uri="{0D108BD9-81ED-4DB2-BD59-A6C34878D82A}">
                    <a16:rowId xmlns:a16="http://schemas.microsoft.com/office/drawing/2014/main" val="10004"/>
                  </a:ext>
                </a:extLst>
              </a:tr>
              <a:tr h="487438">
                <a:tc>
                  <a:txBody>
                    <a:bodyPr/>
                    <a:lstStyle/>
                    <a:p>
                      <a:r>
                        <a:rPr lang="en-US" sz="2000" dirty="0"/>
                        <a:t>Age 67</a:t>
                      </a:r>
                    </a:p>
                  </a:txBody>
                  <a:tcPr/>
                </a:tc>
                <a:tc>
                  <a:txBody>
                    <a:bodyPr/>
                    <a:lstStyle/>
                    <a:p>
                      <a:r>
                        <a:rPr lang="en-US" sz="2000" dirty="0"/>
                        <a:t>108%</a:t>
                      </a:r>
                    </a:p>
                  </a:txBody>
                  <a:tcPr/>
                </a:tc>
                <a:extLst>
                  <a:ext uri="{0D108BD9-81ED-4DB2-BD59-A6C34878D82A}">
                    <a16:rowId xmlns:a16="http://schemas.microsoft.com/office/drawing/2014/main" val="10005"/>
                  </a:ext>
                </a:extLst>
              </a:tr>
              <a:tr h="487438">
                <a:tc>
                  <a:txBody>
                    <a:bodyPr/>
                    <a:lstStyle/>
                    <a:p>
                      <a:r>
                        <a:rPr lang="en-US" sz="2000" dirty="0"/>
                        <a:t>Age 68</a:t>
                      </a:r>
                    </a:p>
                  </a:txBody>
                  <a:tcPr/>
                </a:tc>
                <a:tc>
                  <a:txBody>
                    <a:bodyPr/>
                    <a:lstStyle/>
                    <a:p>
                      <a:r>
                        <a:rPr lang="en-US" sz="2000" dirty="0"/>
                        <a:t>116%</a:t>
                      </a:r>
                    </a:p>
                  </a:txBody>
                  <a:tcPr/>
                </a:tc>
                <a:extLst>
                  <a:ext uri="{0D108BD9-81ED-4DB2-BD59-A6C34878D82A}">
                    <a16:rowId xmlns:a16="http://schemas.microsoft.com/office/drawing/2014/main" val="10006"/>
                  </a:ext>
                </a:extLst>
              </a:tr>
              <a:tr h="487438">
                <a:tc>
                  <a:txBody>
                    <a:bodyPr/>
                    <a:lstStyle/>
                    <a:p>
                      <a:r>
                        <a:rPr lang="en-US" sz="2000" dirty="0"/>
                        <a:t>Age 69</a:t>
                      </a:r>
                    </a:p>
                  </a:txBody>
                  <a:tcPr/>
                </a:tc>
                <a:tc>
                  <a:txBody>
                    <a:bodyPr/>
                    <a:lstStyle/>
                    <a:p>
                      <a:r>
                        <a:rPr lang="en-US" sz="2000" dirty="0"/>
                        <a:t>124%</a:t>
                      </a:r>
                    </a:p>
                  </a:txBody>
                  <a:tcPr/>
                </a:tc>
                <a:extLst>
                  <a:ext uri="{0D108BD9-81ED-4DB2-BD59-A6C34878D82A}">
                    <a16:rowId xmlns:a16="http://schemas.microsoft.com/office/drawing/2014/main" val="10007"/>
                  </a:ext>
                </a:extLst>
              </a:tr>
              <a:tr h="487438">
                <a:tc>
                  <a:txBody>
                    <a:bodyPr/>
                    <a:lstStyle/>
                    <a:p>
                      <a:r>
                        <a:rPr lang="en-US" sz="2000" dirty="0"/>
                        <a:t>Age 70</a:t>
                      </a:r>
                    </a:p>
                  </a:txBody>
                  <a:tcPr/>
                </a:tc>
                <a:tc>
                  <a:txBody>
                    <a:bodyPr/>
                    <a:lstStyle/>
                    <a:p>
                      <a:r>
                        <a:rPr lang="en-US" sz="2000" dirty="0"/>
                        <a:t>132%</a:t>
                      </a:r>
                    </a:p>
                  </a:txBody>
                  <a:tcPr/>
                </a:tc>
                <a:extLst>
                  <a:ext uri="{0D108BD9-81ED-4DB2-BD59-A6C34878D82A}">
                    <a16:rowId xmlns:a16="http://schemas.microsoft.com/office/drawing/2014/main" val="10008"/>
                  </a:ext>
                </a:extLst>
              </a:tr>
              <a:tr h="365760">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9"/>
                  </a:ext>
                </a:extLst>
              </a:tr>
              <a:tr h="1371600">
                <a:tc>
                  <a:txBody>
                    <a:bodyPr/>
                    <a:lstStyle/>
                    <a:p>
                      <a:r>
                        <a:rPr lang="en-US" sz="1600" dirty="0"/>
                        <a:t>A person reaching FRA at age 67 may take reduced benefits at age 62.  </a:t>
                      </a:r>
                    </a:p>
                  </a:txBody>
                  <a:tcPr/>
                </a:tc>
                <a:tc>
                  <a:txBody>
                    <a:bodyPr/>
                    <a:lstStyle/>
                    <a:p>
                      <a:r>
                        <a:rPr lang="en-US" sz="1600" dirty="0"/>
                        <a:t>Reduction is 30% rather</a:t>
                      </a:r>
                      <a:r>
                        <a:rPr lang="en-US" sz="1600" baseline="0" dirty="0"/>
                        <a:t> than 25%, 25% at 63, 20% at 64 etc.</a:t>
                      </a:r>
                      <a:endParaRPr 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325559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Roth IRA Conversion</a:t>
            </a:r>
          </a:p>
        </p:txBody>
      </p:sp>
      <p:sp>
        <p:nvSpPr>
          <p:cNvPr id="3" name="Content Placeholder 2"/>
          <p:cNvSpPr>
            <a:spLocks noGrp="1"/>
          </p:cNvSpPr>
          <p:nvPr>
            <p:ph idx="1"/>
          </p:nvPr>
        </p:nvSpPr>
        <p:spPr/>
        <p:txBody>
          <a:bodyPr>
            <a:normAutofit/>
          </a:bodyPr>
          <a:lstStyle/>
          <a:p>
            <a:r>
              <a:rPr lang="en-US" sz="4400" dirty="0"/>
              <a:t>Account owner assumes a current tax obligation for the control to decide for what amount and when to make withdrawals  from retirement accounts</a:t>
            </a:r>
          </a:p>
        </p:txBody>
      </p:sp>
    </p:spTree>
    <p:extLst>
      <p:ext uri="{BB962C8B-B14F-4D97-AF65-F5344CB8AC3E}">
        <p14:creationId xmlns:p14="http://schemas.microsoft.com/office/powerpoint/2010/main" val="25763007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Long Term Cap Gains Rate - MFJ</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581635"/>
              </p:ext>
            </p:extLst>
          </p:nvPr>
        </p:nvGraphicFramePr>
        <p:xfrm>
          <a:off x="2057400" y="1600200"/>
          <a:ext cx="5715000" cy="3657600"/>
        </p:xfrm>
        <a:graphic>
          <a:graphicData uri="http://schemas.openxmlformats.org/drawingml/2006/table">
            <a:tbl>
              <a:tblPr firstRow="1" bandRow="1">
                <a:tableStyleId>{F5AB1C69-6EDB-4FF4-983F-18BD219EF322}</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914400">
                <a:tc>
                  <a:txBody>
                    <a:bodyPr/>
                    <a:lstStyle/>
                    <a:p>
                      <a:r>
                        <a:rPr lang="en-US" sz="3200" dirty="0"/>
                        <a:t>Income Under</a:t>
                      </a:r>
                    </a:p>
                  </a:txBody>
                  <a:tcPr/>
                </a:tc>
                <a:tc>
                  <a:txBody>
                    <a:bodyPr/>
                    <a:lstStyle/>
                    <a:p>
                      <a:endParaRPr lang="en-US" dirty="0"/>
                    </a:p>
                  </a:txBody>
                  <a:tcPr/>
                </a:tc>
                <a:extLst>
                  <a:ext uri="{0D108BD9-81ED-4DB2-BD59-A6C34878D82A}">
                    <a16:rowId xmlns:a16="http://schemas.microsoft.com/office/drawing/2014/main" val="10000"/>
                  </a:ext>
                </a:extLst>
              </a:tr>
              <a:tr h="914400">
                <a:tc>
                  <a:txBody>
                    <a:bodyPr/>
                    <a:lstStyle/>
                    <a:p>
                      <a:r>
                        <a:rPr lang="en-US" sz="5400" dirty="0"/>
                        <a:t>$80,000</a:t>
                      </a:r>
                    </a:p>
                  </a:txBody>
                  <a:tcPr/>
                </a:tc>
                <a:tc>
                  <a:txBody>
                    <a:bodyPr/>
                    <a:lstStyle/>
                    <a:p>
                      <a:r>
                        <a:rPr lang="en-US" sz="5400" dirty="0"/>
                        <a:t>0%</a:t>
                      </a:r>
                    </a:p>
                  </a:txBody>
                  <a:tcPr/>
                </a:tc>
                <a:extLst>
                  <a:ext uri="{0D108BD9-81ED-4DB2-BD59-A6C34878D82A}">
                    <a16:rowId xmlns:a16="http://schemas.microsoft.com/office/drawing/2014/main" val="10001"/>
                  </a:ext>
                </a:extLst>
              </a:tr>
              <a:tr h="914400">
                <a:tc>
                  <a:txBody>
                    <a:bodyPr/>
                    <a:lstStyle/>
                    <a:p>
                      <a:r>
                        <a:rPr lang="en-US" sz="5400" dirty="0"/>
                        <a:t>$496,600</a:t>
                      </a:r>
                    </a:p>
                  </a:txBody>
                  <a:tcPr/>
                </a:tc>
                <a:tc>
                  <a:txBody>
                    <a:bodyPr/>
                    <a:lstStyle/>
                    <a:p>
                      <a:r>
                        <a:rPr lang="en-US" sz="5400" dirty="0"/>
                        <a:t>15%</a:t>
                      </a:r>
                    </a:p>
                  </a:txBody>
                  <a:tcPr/>
                </a:tc>
                <a:extLst>
                  <a:ext uri="{0D108BD9-81ED-4DB2-BD59-A6C34878D82A}">
                    <a16:rowId xmlns:a16="http://schemas.microsoft.com/office/drawing/2014/main" val="10002"/>
                  </a:ext>
                </a:extLst>
              </a:tr>
              <a:tr h="914400">
                <a:tc>
                  <a:txBody>
                    <a:bodyPr/>
                    <a:lstStyle/>
                    <a:p>
                      <a:endParaRPr lang="en-US" sz="5400" dirty="0"/>
                    </a:p>
                  </a:txBody>
                  <a:tcPr/>
                </a:tc>
                <a:tc>
                  <a:txBody>
                    <a:bodyPr/>
                    <a:lstStyle/>
                    <a:p>
                      <a:r>
                        <a:rPr lang="en-US" sz="5400" dirty="0"/>
                        <a:t>20%</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447800" y="6019800"/>
            <a:ext cx="6781800" cy="369332"/>
          </a:xfrm>
          <a:prstGeom prst="rect">
            <a:avLst/>
          </a:prstGeom>
          <a:noFill/>
        </p:spPr>
        <p:txBody>
          <a:bodyPr wrap="square" rtlCol="0">
            <a:spAutoFit/>
          </a:bodyPr>
          <a:lstStyle/>
          <a:p>
            <a:r>
              <a:rPr lang="en-US" dirty="0"/>
              <a:t>LT cap gains are separated from ordinary income and taxed separately</a:t>
            </a:r>
          </a:p>
        </p:txBody>
      </p:sp>
    </p:spTree>
    <p:extLst>
      <p:ext uri="{BB962C8B-B14F-4D97-AF65-F5344CB8AC3E}">
        <p14:creationId xmlns:p14="http://schemas.microsoft.com/office/powerpoint/2010/main" val="8523033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MFJ: AGI </a:t>
            </a:r>
            <a:r>
              <a:rPr lang="en-US" sz="2700" u="sng" dirty="0"/>
              <a:t>of</a:t>
            </a:r>
            <a:r>
              <a:rPr lang="en-US" u="sng" dirty="0"/>
              <a:t> $24,800 and                                                     LT Cap Gains </a:t>
            </a:r>
            <a:r>
              <a:rPr lang="en-US" sz="2700" u="sng" dirty="0"/>
              <a:t>of</a:t>
            </a:r>
            <a:r>
              <a:rPr lang="en-US" u="sng" dirty="0"/>
              <a:t> $80,000 = $0 Taxes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8511124"/>
              </p:ext>
            </p:extLst>
          </p:nvPr>
        </p:nvGraphicFramePr>
        <p:xfrm>
          <a:off x="1524000" y="1600200"/>
          <a:ext cx="7426960" cy="4516120"/>
        </p:xfrm>
        <a:graphic>
          <a:graphicData uri="http://schemas.openxmlformats.org/drawingml/2006/table">
            <a:tbl>
              <a:tblPr firstRow="1" bandRow="1">
                <a:tableStyleId>{21E4AEA4-8DFA-4A89-87EB-49C32662AFE0}</a:tableStyleId>
              </a:tblPr>
              <a:tblGrid>
                <a:gridCol w="310896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sz="2400" dirty="0"/>
                        <a:t>Adjusted Gross Income</a:t>
                      </a:r>
                    </a:p>
                  </a:txBody>
                  <a:tcPr/>
                </a:tc>
                <a:tc>
                  <a:txBody>
                    <a:bodyPr/>
                    <a:lstStyle/>
                    <a:p>
                      <a:r>
                        <a:rPr lang="en-US" sz="2800" dirty="0"/>
                        <a:t>$24,800</a:t>
                      </a:r>
                    </a:p>
                  </a:txBody>
                  <a:tcPr/>
                </a:tc>
                <a:tc>
                  <a:txBody>
                    <a:bodyPr/>
                    <a:lstStyle/>
                    <a:p>
                      <a:endParaRPr lang="en-US" sz="2800"/>
                    </a:p>
                  </a:txBody>
                  <a:tcPr/>
                </a:tc>
                <a:extLst>
                  <a:ext uri="{0D108BD9-81ED-4DB2-BD59-A6C34878D82A}">
                    <a16:rowId xmlns:a16="http://schemas.microsoft.com/office/drawing/2014/main" val="10001"/>
                  </a:ext>
                </a:extLst>
              </a:tr>
              <a:tr h="370840">
                <a:tc>
                  <a:txBody>
                    <a:bodyPr/>
                    <a:lstStyle/>
                    <a:p>
                      <a:r>
                        <a:rPr lang="en-US" sz="2800" dirty="0"/>
                        <a:t>Standard</a:t>
                      </a:r>
                      <a:r>
                        <a:rPr lang="en-US" sz="2800" baseline="0" dirty="0"/>
                        <a:t> Deduction</a:t>
                      </a:r>
                      <a:endParaRPr lang="en-US" sz="2800" dirty="0"/>
                    </a:p>
                  </a:txBody>
                  <a:tcPr/>
                </a:tc>
                <a:tc>
                  <a:txBody>
                    <a:bodyPr/>
                    <a:lstStyle/>
                    <a:p>
                      <a:r>
                        <a:rPr lang="en-US" sz="2800" u="sng" dirty="0"/>
                        <a:t>$24,800</a:t>
                      </a:r>
                    </a:p>
                  </a:txBody>
                  <a:tcPr/>
                </a:tc>
                <a:tc>
                  <a:txBody>
                    <a:bodyPr/>
                    <a:lstStyle/>
                    <a:p>
                      <a:endParaRPr lang="en-US" sz="2800"/>
                    </a:p>
                  </a:txBody>
                  <a:tcPr/>
                </a:tc>
                <a:extLst>
                  <a:ext uri="{0D108BD9-81ED-4DB2-BD59-A6C34878D82A}">
                    <a16:rowId xmlns:a16="http://schemas.microsoft.com/office/drawing/2014/main" val="10002"/>
                  </a:ext>
                </a:extLst>
              </a:tr>
              <a:tr h="370840">
                <a:tc>
                  <a:txBody>
                    <a:bodyPr/>
                    <a:lstStyle/>
                    <a:p>
                      <a:r>
                        <a:rPr lang="en-US" sz="2800" dirty="0"/>
                        <a:t>Taxable Income</a:t>
                      </a:r>
                    </a:p>
                  </a:txBody>
                  <a:tcPr/>
                </a:tc>
                <a:tc>
                  <a:txBody>
                    <a:bodyPr/>
                    <a:lstStyle/>
                    <a:p>
                      <a:r>
                        <a:rPr lang="en-US" sz="2800" dirty="0"/>
                        <a:t>$0</a:t>
                      </a:r>
                    </a:p>
                  </a:txBody>
                  <a:tcPr/>
                </a:tc>
                <a:tc>
                  <a:txBody>
                    <a:bodyPr/>
                    <a:lstStyle/>
                    <a:p>
                      <a:endParaRPr lang="en-US" sz="2800" dirty="0"/>
                    </a:p>
                  </a:txBody>
                  <a:tcPr/>
                </a:tc>
                <a:extLst>
                  <a:ext uri="{0D108BD9-81ED-4DB2-BD59-A6C34878D82A}">
                    <a16:rowId xmlns:a16="http://schemas.microsoft.com/office/drawing/2014/main" val="10003"/>
                  </a:ext>
                </a:extLst>
              </a:tr>
              <a:tr h="370840">
                <a:tc>
                  <a:txBody>
                    <a:bodyPr/>
                    <a:lstStyle/>
                    <a:p>
                      <a:r>
                        <a:rPr lang="en-US" sz="2800" dirty="0"/>
                        <a:t>Tax </a:t>
                      </a:r>
                    </a:p>
                  </a:txBody>
                  <a:tcPr/>
                </a:tc>
                <a:tc>
                  <a:txBody>
                    <a:bodyPr/>
                    <a:lstStyle/>
                    <a:p>
                      <a:r>
                        <a:rPr lang="en-US" sz="2800" dirty="0"/>
                        <a:t>$0</a:t>
                      </a:r>
                    </a:p>
                  </a:txBody>
                  <a:tcPr/>
                </a:tc>
                <a:tc>
                  <a:txBody>
                    <a:bodyPr/>
                    <a:lstStyle/>
                    <a:p>
                      <a:endParaRPr lang="en-US" sz="2800" dirty="0"/>
                    </a:p>
                  </a:txBody>
                  <a:tcPr/>
                </a:tc>
                <a:extLst>
                  <a:ext uri="{0D108BD9-81ED-4DB2-BD59-A6C34878D82A}">
                    <a16:rowId xmlns:a16="http://schemas.microsoft.com/office/drawing/2014/main" val="10004"/>
                  </a:ext>
                </a:extLst>
              </a:tr>
              <a:tr h="370840">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5"/>
                  </a:ext>
                </a:extLst>
              </a:tr>
              <a:tr h="370840">
                <a:tc>
                  <a:txBody>
                    <a:bodyPr/>
                    <a:lstStyle/>
                    <a:p>
                      <a:r>
                        <a:rPr lang="en-US" sz="2000" dirty="0"/>
                        <a:t>Long Term Capital Gains</a:t>
                      </a:r>
                    </a:p>
                  </a:txBody>
                  <a:tcPr/>
                </a:tc>
                <a:tc>
                  <a:txBody>
                    <a:bodyPr/>
                    <a:lstStyle/>
                    <a:p>
                      <a:endParaRPr lang="en-US" sz="2800" dirty="0"/>
                    </a:p>
                  </a:txBody>
                  <a:tcPr/>
                </a:tc>
                <a:tc>
                  <a:txBody>
                    <a:bodyPr/>
                    <a:lstStyle/>
                    <a:p>
                      <a:r>
                        <a:rPr lang="en-US" sz="2800" dirty="0"/>
                        <a:t>$80,000</a:t>
                      </a:r>
                    </a:p>
                  </a:txBody>
                  <a:tcPr/>
                </a:tc>
                <a:extLst>
                  <a:ext uri="{0D108BD9-81ED-4DB2-BD59-A6C34878D82A}">
                    <a16:rowId xmlns:a16="http://schemas.microsoft.com/office/drawing/2014/main" val="10006"/>
                  </a:ext>
                </a:extLst>
              </a:tr>
              <a:tr h="370840">
                <a:tc>
                  <a:txBody>
                    <a:bodyPr/>
                    <a:lstStyle/>
                    <a:p>
                      <a:r>
                        <a:rPr lang="en-US" sz="2800" dirty="0"/>
                        <a:t>LT Cap Gains</a:t>
                      </a:r>
                      <a:r>
                        <a:rPr lang="en-US" sz="2800" baseline="0" dirty="0"/>
                        <a:t> Rate</a:t>
                      </a:r>
                      <a:endParaRPr lang="en-US" sz="2800" dirty="0"/>
                    </a:p>
                  </a:txBody>
                  <a:tcPr/>
                </a:tc>
                <a:tc>
                  <a:txBody>
                    <a:bodyPr/>
                    <a:lstStyle/>
                    <a:p>
                      <a:endParaRPr lang="en-US" sz="2800" dirty="0"/>
                    </a:p>
                  </a:txBody>
                  <a:tcPr/>
                </a:tc>
                <a:tc>
                  <a:txBody>
                    <a:bodyPr/>
                    <a:lstStyle/>
                    <a:p>
                      <a:r>
                        <a:rPr lang="en-US" sz="2800" dirty="0"/>
                        <a:t>0%</a:t>
                      </a:r>
                    </a:p>
                  </a:txBody>
                  <a:tcPr/>
                </a:tc>
                <a:extLst>
                  <a:ext uri="{0D108BD9-81ED-4DB2-BD59-A6C34878D82A}">
                    <a16:rowId xmlns:a16="http://schemas.microsoft.com/office/drawing/2014/main" val="10007"/>
                  </a:ext>
                </a:extLst>
              </a:tr>
              <a:tr h="370840">
                <a:tc>
                  <a:txBody>
                    <a:bodyPr/>
                    <a:lstStyle/>
                    <a:p>
                      <a:r>
                        <a:rPr lang="en-US" sz="2800" dirty="0"/>
                        <a:t>Tax on LT Cap Gains</a:t>
                      </a:r>
                    </a:p>
                  </a:txBody>
                  <a:tcPr/>
                </a:tc>
                <a:tc>
                  <a:txBody>
                    <a:bodyPr/>
                    <a:lstStyle/>
                    <a:p>
                      <a:endParaRPr lang="en-US" sz="2800" dirty="0"/>
                    </a:p>
                  </a:txBody>
                  <a:tcPr/>
                </a:tc>
                <a:tc>
                  <a:txBody>
                    <a:bodyPr/>
                    <a:lstStyle/>
                    <a:p>
                      <a:r>
                        <a:rPr lang="en-US" sz="2800" dirty="0"/>
                        <a:t>$0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581932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oAutofit/>
          </a:bodyPr>
          <a:lstStyle/>
          <a:p>
            <a:endParaRPr lang="en-US" sz="24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914400"/>
            <a:ext cx="5105400" cy="4953000"/>
          </a:xfrm>
        </p:spPr>
      </p:pic>
      <p:sp>
        <p:nvSpPr>
          <p:cNvPr id="4" name="Text Placeholder 3"/>
          <p:cNvSpPr>
            <a:spLocks noGrp="1"/>
          </p:cNvSpPr>
          <p:nvPr>
            <p:ph type="body" sz="half" idx="2"/>
          </p:nvPr>
        </p:nvSpPr>
        <p:spPr>
          <a:xfrm>
            <a:off x="467299" y="1045368"/>
            <a:ext cx="3008313" cy="4691063"/>
          </a:xfrm>
        </p:spPr>
        <p:txBody>
          <a:bodyPr>
            <a:noAutofit/>
          </a:bodyPr>
          <a:lstStyle/>
          <a:p>
            <a:r>
              <a:rPr lang="en-US" sz="2800" b="1" dirty="0">
                <a:solidFill>
                  <a:srgbClr val="FF0000"/>
                </a:solidFill>
              </a:rPr>
              <a:t>Integration of Social Security with other assets combined with strategies such as Roth conversions can generate a tax efficient stream of income that will span your lifetime </a:t>
            </a:r>
          </a:p>
        </p:txBody>
      </p:sp>
    </p:spTree>
    <p:extLst>
      <p:ext uri="{BB962C8B-B14F-4D97-AF65-F5344CB8AC3E}">
        <p14:creationId xmlns:p14="http://schemas.microsoft.com/office/powerpoint/2010/main" val="18623288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Daniel G. Mazzola, CFA, CPA                                        </a:t>
            </a:r>
            <a:r>
              <a:rPr lang="en-US" sz="2700" dirty="0"/>
              <a:t>  American Portfolios Financial Services, Inc.    </a:t>
            </a:r>
          </a:p>
        </p:txBody>
      </p:sp>
      <p:sp>
        <p:nvSpPr>
          <p:cNvPr id="7" name="Subtitle 6"/>
          <p:cNvSpPr>
            <a:spLocks noGrp="1"/>
          </p:cNvSpPr>
          <p:nvPr>
            <p:ph type="subTitle" idx="1"/>
          </p:nvPr>
        </p:nvSpPr>
        <p:spPr/>
        <p:txBody>
          <a:bodyPr>
            <a:normAutofit/>
          </a:bodyPr>
          <a:lstStyle/>
          <a:p>
            <a:r>
              <a:rPr lang="en-US"/>
              <a:t>dgmazzola@americanportfolios.comdanmazzola.com                    Massapequa, NY          516 783 9540  </a:t>
            </a:r>
            <a:endParaRPr lang="en-US" dirty="0"/>
          </a:p>
        </p:txBody>
      </p:sp>
    </p:spTree>
    <p:extLst>
      <p:ext uri="{BB962C8B-B14F-4D97-AF65-F5344CB8AC3E}">
        <p14:creationId xmlns:p14="http://schemas.microsoft.com/office/powerpoint/2010/main" val="6067017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References:</a:t>
            </a:r>
          </a:p>
        </p:txBody>
      </p:sp>
      <p:sp>
        <p:nvSpPr>
          <p:cNvPr id="3" name="Content Placeholder 2"/>
          <p:cNvSpPr>
            <a:spLocks noGrp="1"/>
          </p:cNvSpPr>
          <p:nvPr>
            <p:ph idx="1"/>
          </p:nvPr>
        </p:nvSpPr>
        <p:spPr/>
        <p:txBody>
          <a:bodyPr>
            <a:normAutofit fontScale="92500" lnSpcReduction="20000"/>
          </a:bodyPr>
          <a:lstStyle/>
          <a:p>
            <a:r>
              <a:rPr lang="en-US" i="1" dirty="0"/>
              <a:t>2019 Social Security &amp; Medicare Facts </a:t>
            </a:r>
            <a:r>
              <a:rPr lang="en-US" dirty="0"/>
              <a:t>published by the National Underwriter Company of Erlanger, Kentucky </a:t>
            </a:r>
          </a:p>
          <a:p>
            <a:r>
              <a:rPr lang="en-US" i="1" dirty="0"/>
              <a:t>2019 Guide to Social Security and Medicare </a:t>
            </a:r>
            <a:r>
              <a:rPr lang="en-US" dirty="0"/>
              <a:t>published by Mercer Human Resource Consulting, Inc. of Louisville, Kentucky</a:t>
            </a:r>
          </a:p>
          <a:p>
            <a:r>
              <a:rPr lang="en-US" i="1" dirty="0"/>
              <a:t>Social Security and Medicare: A Survey of Benefits </a:t>
            </a:r>
            <a:r>
              <a:rPr lang="en-US" dirty="0"/>
              <a:t>published by Professional Education Services, LP of Granite Bay, California </a:t>
            </a:r>
          </a:p>
          <a:p>
            <a:r>
              <a:rPr lang="en-US" i="1" dirty="0">
                <a:hlinkClick r:id="rId2"/>
              </a:rPr>
              <a:t>www.ssa.gov</a:t>
            </a:r>
            <a:r>
              <a:rPr lang="en-US" dirty="0"/>
              <a:t>  Official Website of the U.S. Social Security Administration </a:t>
            </a:r>
          </a:p>
        </p:txBody>
      </p:sp>
      <p:sp>
        <p:nvSpPr>
          <p:cNvPr id="4" name="TextBox 3"/>
          <p:cNvSpPr txBox="1"/>
          <p:nvPr/>
        </p:nvSpPr>
        <p:spPr>
          <a:xfrm>
            <a:off x="5029200" y="6400800"/>
            <a:ext cx="34290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80949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Is There an Actuary in the House?</a:t>
            </a:r>
          </a:p>
        </p:txBody>
      </p:sp>
      <p:sp>
        <p:nvSpPr>
          <p:cNvPr id="3" name="Content Placeholder 2"/>
          <p:cNvSpPr>
            <a:spLocks noGrp="1"/>
          </p:cNvSpPr>
          <p:nvPr>
            <p:ph idx="1"/>
          </p:nvPr>
        </p:nvSpPr>
        <p:spPr/>
        <p:txBody>
          <a:bodyPr>
            <a:normAutofit/>
          </a:bodyPr>
          <a:lstStyle/>
          <a:p>
            <a:r>
              <a:rPr lang="en-US" sz="3600" dirty="0"/>
              <a:t>From an actuarial perspective, it does not matter when you begin collecting if you live to your average life expectancy.  </a:t>
            </a:r>
          </a:p>
          <a:p>
            <a:r>
              <a:rPr lang="en-US" sz="3600" dirty="0"/>
              <a:t>Formula has been designed so that person living to this age receives the same total amount regardless of when they start</a:t>
            </a:r>
          </a:p>
        </p:txBody>
      </p:sp>
      <p:sp>
        <p:nvSpPr>
          <p:cNvPr id="4" name="TextBox 3"/>
          <p:cNvSpPr txBox="1"/>
          <p:nvPr/>
        </p:nvSpPr>
        <p:spPr>
          <a:xfrm>
            <a:off x="5638800" y="6400800"/>
            <a:ext cx="3048000" cy="369332"/>
          </a:xfrm>
          <a:prstGeom prst="rect">
            <a:avLst/>
          </a:prstGeom>
          <a:noFill/>
        </p:spPr>
        <p:txBody>
          <a:bodyPr wrap="square" rtlCol="0">
            <a:spAutoFit/>
          </a:bodyPr>
          <a:lstStyle/>
          <a:p>
            <a:r>
              <a:rPr lang="en-US" dirty="0"/>
              <a:t>danmazzola.com</a:t>
            </a:r>
          </a:p>
        </p:txBody>
      </p:sp>
    </p:spTree>
    <p:extLst>
      <p:ext uri="{BB962C8B-B14F-4D97-AF65-F5344CB8AC3E}">
        <p14:creationId xmlns:p14="http://schemas.microsoft.com/office/powerpoint/2010/main" val="423847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Social Security is a Form of               Longevity Insurance</a:t>
            </a:r>
          </a:p>
        </p:txBody>
      </p:sp>
      <p:sp>
        <p:nvSpPr>
          <p:cNvPr id="3" name="Content Placeholder 2"/>
          <p:cNvSpPr>
            <a:spLocks noGrp="1"/>
          </p:cNvSpPr>
          <p:nvPr>
            <p:ph idx="1"/>
          </p:nvPr>
        </p:nvSpPr>
        <p:spPr/>
        <p:txBody>
          <a:bodyPr>
            <a:normAutofit fontScale="92500"/>
          </a:bodyPr>
          <a:lstStyle/>
          <a:p>
            <a:r>
              <a:rPr lang="en-US" dirty="0"/>
              <a:t>Longevity is the biggest driver of health care costs</a:t>
            </a:r>
          </a:p>
          <a:p>
            <a:r>
              <a:rPr lang="en-US" dirty="0"/>
              <a:t>By waiting to claim Social Security you buy more </a:t>
            </a:r>
            <a:r>
              <a:rPr lang="en-US" i="1" dirty="0"/>
              <a:t>longevity insurance</a:t>
            </a:r>
            <a:r>
              <a:rPr lang="en-US" dirty="0"/>
              <a:t>: protection against financial challenges of living longer than anticipated. </a:t>
            </a:r>
          </a:p>
          <a:p>
            <a:r>
              <a:rPr lang="en-US" sz="4400" dirty="0"/>
              <a:t>Delaying provides greater income at an advanced age when health care expenses will increase rapidly</a:t>
            </a:r>
          </a:p>
        </p:txBody>
      </p:sp>
      <p:sp>
        <p:nvSpPr>
          <p:cNvPr id="4" name="TextBox 3"/>
          <p:cNvSpPr txBox="1"/>
          <p:nvPr/>
        </p:nvSpPr>
        <p:spPr>
          <a:xfrm>
            <a:off x="4876800" y="6488668"/>
            <a:ext cx="3581400" cy="369332"/>
          </a:xfrm>
          <a:prstGeom prst="rect">
            <a:avLst/>
          </a:prstGeom>
          <a:noFill/>
        </p:spPr>
        <p:txBody>
          <a:bodyPr wrap="square" rtlCol="0">
            <a:spAutoFit/>
          </a:bodyPr>
          <a:lstStyle/>
          <a:p>
            <a:r>
              <a:rPr lang="en-US" dirty="0"/>
              <a:t>Daniel G. Mazzola, CFA, CPA</a:t>
            </a:r>
          </a:p>
        </p:txBody>
      </p:sp>
    </p:spTree>
    <p:extLst>
      <p:ext uri="{BB962C8B-B14F-4D97-AF65-F5344CB8AC3E}">
        <p14:creationId xmlns:p14="http://schemas.microsoft.com/office/powerpoint/2010/main" val="368259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u="sng" dirty="0">
                <a:solidFill>
                  <a:srgbClr val="FF0000"/>
                </a:solidFill>
              </a:rPr>
              <a:t>Costs of Healthcare in Retirement</a:t>
            </a:r>
          </a:p>
        </p:txBody>
      </p:sp>
      <p:sp>
        <p:nvSpPr>
          <p:cNvPr id="3" name="Content Placeholder 2"/>
          <p:cNvSpPr>
            <a:spLocks noGrp="1"/>
          </p:cNvSpPr>
          <p:nvPr>
            <p:ph idx="1"/>
          </p:nvPr>
        </p:nvSpPr>
        <p:spPr/>
        <p:txBody>
          <a:bodyPr>
            <a:normAutofit/>
          </a:bodyPr>
          <a:lstStyle/>
          <a:p>
            <a:r>
              <a:rPr lang="en-US" sz="4000" dirty="0"/>
              <a:t>65 year-old couple enrolled in Medicare will pay at least $10,300 this year in premiums and out-of-pocket costs  </a:t>
            </a:r>
          </a:p>
          <a:p>
            <a:r>
              <a:rPr lang="en-US" sz="4000" dirty="0"/>
              <a:t>In 20 years those costs are projected to be $33,000 annually  </a:t>
            </a:r>
          </a:p>
        </p:txBody>
      </p:sp>
      <p:sp>
        <p:nvSpPr>
          <p:cNvPr id="4" name="TextBox 3"/>
          <p:cNvSpPr txBox="1"/>
          <p:nvPr/>
        </p:nvSpPr>
        <p:spPr>
          <a:xfrm>
            <a:off x="1752600" y="6248400"/>
            <a:ext cx="5791200" cy="369332"/>
          </a:xfrm>
          <a:prstGeom prst="rect">
            <a:avLst/>
          </a:prstGeom>
          <a:noFill/>
        </p:spPr>
        <p:txBody>
          <a:bodyPr wrap="square" rtlCol="0">
            <a:spAutoFit/>
          </a:bodyPr>
          <a:lstStyle/>
          <a:p>
            <a:r>
              <a:rPr lang="en-US" dirty="0"/>
              <a:t>According to </a:t>
            </a:r>
            <a:r>
              <a:rPr lang="en-US" dirty="0" err="1"/>
              <a:t>HealthView</a:t>
            </a:r>
            <a:r>
              <a:rPr lang="en-US" dirty="0"/>
              <a:t> Services NY Times 11/3/19</a:t>
            </a:r>
          </a:p>
        </p:txBody>
      </p:sp>
    </p:spTree>
    <p:extLst>
      <p:ext uri="{BB962C8B-B14F-4D97-AF65-F5344CB8AC3E}">
        <p14:creationId xmlns:p14="http://schemas.microsoft.com/office/powerpoint/2010/main" val="302784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Loss of Benefits Due to “Excess” Earned Income</a:t>
            </a:r>
          </a:p>
        </p:txBody>
      </p:sp>
      <p:sp>
        <p:nvSpPr>
          <p:cNvPr id="3" name="Content Placeholder 2"/>
          <p:cNvSpPr>
            <a:spLocks noGrp="1"/>
          </p:cNvSpPr>
          <p:nvPr>
            <p:ph idx="1"/>
          </p:nvPr>
        </p:nvSpPr>
        <p:spPr/>
        <p:txBody>
          <a:bodyPr>
            <a:normAutofit/>
          </a:bodyPr>
          <a:lstStyle/>
          <a:p>
            <a:r>
              <a:rPr lang="en-US" sz="6600" b="1" dirty="0"/>
              <a:t>At FRA no benefits are lost due to employment wages</a:t>
            </a:r>
          </a:p>
        </p:txBody>
      </p:sp>
      <p:sp>
        <p:nvSpPr>
          <p:cNvPr id="4" name="TextBox 3"/>
          <p:cNvSpPr txBox="1"/>
          <p:nvPr/>
        </p:nvSpPr>
        <p:spPr>
          <a:xfrm>
            <a:off x="6248400" y="6248400"/>
            <a:ext cx="28956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28678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Excess Earned Income </a:t>
            </a:r>
          </a:p>
        </p:txBody>
      </p:sp>
      <p:sp>
        <p:nvSpPr>
          <p:cNvPr id="3" name="Content Placeholder 2"/>
          <p:cNvSpPr>
            <a:spLocks noGrp="1"/>
          </p:cNvSpPr>
          <p:nvPr>
            <p:ph idx="1"/>
          </p:nvPr>
        </p:nvSpPr>
        <p:spPr/>
        <p:txBody>
          <a:bodyPr>
            <a:normAutofit/>
          </a:bodyPr>
          <a:lstStyle/>
          <a:p>
            <a:r>
              <a:rPr lang="en-US" sz="4800" dirty="0"/>
              <a:t>A person </a:t>
            </a:r>
            <a:r>
              <a:rPr lang="en-US" sz="4800" i="1" dirty="0"/>
              <a:t>under</a:t>
            </a:r>
            <a:r>
              <a:rPr lang="en-US" sz="4800" dirty="0"/>
              <a:t> FRA and collecting can lose some or all Social Security benefits by working.  This includes spousal and survivor benefits.</a:t>
            </a:r>
            <a:endParaRPr lang="en-US" sz="4800" b="1" dirty="0"/>
          </a:p>
        </p:txBody>
      </p:sp>
      <p:sp>
        <p:nvSpPr>
          <p:cNvPr id="4" name="TextBox 3"/>
          <p:cNvSpPr txBox="1"/>
          <p:nvPr/>
        </p:nvSpPr>
        <p:spPr>
          <a:xfrm>
            <a:off x="5334000" y="6248400"/>
            <a:ext cx="3505200" cy="369332"/>
          </a:xfrm>
          <a:prstGeom prst="rect">
            <a:avLst/>
          </a:prstGeom>
          <a:noFill/>
        </p:spPr>
        <p:txBody>
          <a:bodyPr wrap="square" rtlCol="0">
            <a:spAutoFit/>
          </a:bodyPr>
          <a:lstStyle/>
          <a:p>
            <a:r>
              <a:rPr lang="en-US"/>
              <a:t>danmazzola.com</a:t>
            </a:r>
          </a:p>
        </p:txBody>
      </p:sp>
    </p:spTree>
    <p:extLst>
      <p:ext uri="{BB962C8B-B14F-4D97-AF65-F5344CB8AC3E}">
        <p14:creationId xmlns:p14="http://schemas.microsoft.com/office/powerpoint/2010/main" val="369841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Earned Income Thresholds</a:t>
            </a:r>
          </a:p>
        </p:txBody>
      </p:sp>
      <p:sp>
        <p:nvSpPr>
          <p:cNvPr id="3" name="Content Placeholder 2"/>
          <p:cNvSpPr>
            <a:spLocks noGrp="1"/>
          </p:cNvSpPr>
          <p:nvPr>
            <p:ph idx="1"/>
          </p:nvPr>
        </p:nvSpPr>
        <p:spPr/>
        <p:txBody>
          <a:bodyPr>
            <a:normAutofit/>
          </a:bodyPr>
          <a:lstStyle/>
          <a:p>
            <a:r>
              <a:rPr lang="en-US" sz="4800" dirty="0"/>
              <a:t>For wages earned before the year the beneficiary reaches FRA – $1 of social security benefits is lost for every $2 over $18,240 </a:t>
            </a:r>
          </a:p>
        </p:txBody>
      </p:sp>
      <p:sp>
        <p:nvSpPr>
          <p:cNvPr id="4" name="TextBox 3"/>
          <p:cNvSpPr txBox="1"/>
          <p:nvPr/>
        </p:nvSpPr>
        <p:spPr>
          <a:xfrm>
            <a:off x="4419600" y="6324600"/>
            <a:ext cx="3505200" cy="369332"/>
          </a:xfrm>
          <a:prstGeom prst="rect">
            <a:avLst/>
          </a:prstGeom>
          <a:noFill/>
        </p:spPr>
        <p:txBody>
          <a:bodyPr wrap="square" rtlCol="0">
            <a:spAutoFit/>
          </a:bodyPr>
          <a:lstStyle/>
          <a:p>
            <a:r>
              <a:rPr lang="en-US" dirty="0"/>
              <a:t>$18,240 in 2020</a:t>
            </a:r>
          </a:p>
        </p:txBody>
      </p:sp>
    </p:spTree>
    <p:extLst>
      <p:ext uri="{BB962C8B-B14F-4D97-AF65-F5344CB8AC3E}">
        <p14:creationId xmlns:p14="http://schemas.microsoft.com/office/powerpoint/2010/main" val="208729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62 year old with $40,000 in wages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928632"/>
              </p:ext>
            </p:extLst>
          </p:nvPr>
        </p:nvGraphicFramePr>
        <p:xfrm>
          <a:off x="2133600" y="1600200"/>
          <a:ext cx="5334000" cy="4846320"/>
        </p:xfrm>
        <a:graphic>
          <a:graphicData uri="http://schemas.openxmlformats.org/drawingml/2006/table">
            <a:tbl>
              <a:tblPr firstRow="1" bandRow="1">
                <a:tableStyleId>{93296810-A885-4BE3-A3E7-6D5BEEA58F35}</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r>
                        <a:rPr lang="en-US" dirty="0"/>
                        <a:t>Wages</a:t>
                      </a:r>
                    </a:p>
                  </a:txBody>
                  <a:tcPr/>
                </a:tc>
                <a:tc>
                  <a:txBody>
                    <a:bodyPr/>
                    <a:lstStyle/>
                    <a:p>
                      <a:r>
                        <a:rPr lang="en-US" sz="4800" dirty="0"/>
                        <a:t>$40,000</a:t>
                      </a:r>
                    </a:p>
                  </a:txBody>
                  <a:tcPr/>
                </a:tc>
                <a:extLst>
                  <a:ext uri="{0D108BD9-81ED-4DB2-BD59-A6C34878D82A}">
                    <a16:rowId xmlns:a16="http://schemas.microsoft.com/office/drawing/2014/main" val="10000"/>
                  </a:ext>
                </a:extLst>
              </a:tr>
              <a:tr h="370840">
                <a:tc>
                  <a:txBody>
                    <a:bodyPr/>
                    <a:lstStyle/>
                    <a:p>
                      <a:r>
                        <a:rPr lang="en-US" dirty="0"/>
                        <a:t>Threshold</a:t>
                      </a:r>
                    </a:p>
                  </a:txBody>
                  <a:tcPr/>
                </a:tc>
                <a:tc>
                  <a:txBody>
                    <a:bodyPr/>
                    <a:lstStyle/>
                    <a:p>
                      <a:r>
                        <a:rPr lang="en-US" sz="4800" u="sng" dirty="0"/>
                        <a:t>$18,240</a:t>
                      </a:r>
                    </a:p>
                  </a:txBody>
                  <a:tcPr/>
                </a:tc>
                <a:extLst>
                  <a:ext uri="{0D108BD9-81ED-4DB2-BD59-A6C34878D82A}">
                    <a16:rowId xmlns:a16="http://schemas.microsoft.com/office/drawing/2014/main" val="10001"/>
                  </a:ext>
                </a:extLst>
              </a:tr>
              <a:tr h="370840">
                <a:tc>
                  <a:txBody>
                    <a:bodyPr/>
                    <a:lstStyle/>
                    <a:p>
                      <a:r>
                        <a:rPr lang="en-US" dirty="0"/>
                        <a:t>Difference</a:t>
                      </a:r>
                    </a:p>
                    <a:p>
                      <a:endParaRPr lang="en-US" dirty="0"/>
                    </a:p>
                  </a:txBody>
                  <a:tcPr/>
                </a:tc>
                <a:tc>
                  <a:txBody>
                    <a:bodyPr/>
                    <a:lstStyle/>
                    <a:p>
                      <a:r>
                        <a:rPr lang="en-US" sz="4800" dirty="0"/>
                        <a:t>$21,760</a:t>
                      </a:r>
                    </a:p>
                  </a:txBody>
                  <a:tcPr/>
                </a:tc>
                <a:extLst>
                  <a:ext uri="{0D108BD9-81ED-4DB2-BD59-A6C34878D82A}">
                    <a16:rowId xmlns:a16="http://schemas.microsoft.com/office/drawing/2014/main" val="10002"/>
                  </a:ext>
                </a:extLst>
              </a:tr>
              <a:tr h="370840">
                <a:tc>
                  <a:txBody>
                    <a:bodyPr/>
                    <a:lstStyle/>
                    <a:p>
                      <a:r>
                        <a:rPr lang="en-US" dirty="0"/>
                        <a:t>Factor</a:t>
                      </a:r>
                    </a:p>
                  </a:txBody>
                  <a:tcPr/>
                </a:tc>
                <a:tc>
                  <a:txBody>
                    <a:bodyPr/>
                    <a:lstStyle/>
                    <a:p>
                      <a:r>
                        <a:rPr lang="en-US" sz="4800" dirty="0"/>
                        <a:t>Divided by 2</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sz="4800" dirty="0"/>
                        <a:t>$10,880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432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Daniel G. Mazzola, CFA, CPA                                        </a:t>
            </a:r>
            <a:r>
              <a:rPr lang="en-US" sz="2700" dirty="0"/>
              <a:t>  American Portfolios Financial Services, Inc.    </a:t>
            </a:r>
          </a:p>
        </p:txBody>
      </p:sp>
      <p:sp>
        <p:nvSpPr>
          <p:cNvPr id="7" name="Subtitle 6"/>
          <p:cNvSpPr>
            <a:spLocks noGrp="1"/>
          </p:cNvSpPr>
          <p:nvPr>
            <p:ph type="subTitle" idx="1"/>
          </p:nvPr>
        </p:nvSpPr>
        <p:spPr/>
        <p:txBody>
          <a:bodyPr>
            <a:normAutofit/>
          </a:bodyPr>
          <a:lstStyle/>
          <a:p>
            <a:r>
              <a:rPr lang="en-US"/>
              <a:t>dgmazzola@americanportfolios.comdanmazzola.com                    Massapequa, NY          516 783 9540  </a:t>
            </a:r>
            <a:endParaRPr lang="en-US" dirty="0"/>
          </a:p>
        </p:txBody>
      </p:sp>
    </p:spTree>
    <p:extLst>
      <p:ext uri="{BB962C8B-B14F-4D97-AF65-F5344CB8AC3E}">
        <p14:creationId xmlns:p14="http://schemas.microsoft.com/office/powerpoint/2010/main" val="3941719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Earned Income Thresholds</a:t>
            </a:r>
          </a:p>
        </p:txBody>
      </p:sp>
      <p:sp>
        <p:nvSpPr>
          <p:cNvPr id="3" name="Content Placeholder 2"/>
          <p:cNvSpPr>
            <a:spLocks noGrp="1"/>
          </p:cNvSpPr>
          <p:nvPr>
            <p:ph idx="1"/>
          </p:nvPr>
        </p:nvSpPr>
        <p:spPr/>
        <p:txBody>
          <a:bodyPr/>
          <a:lstStyle/>
          <a:p>
            <a:r>
              <a:rPr lang="en-US" sz="4800" dirty="0"/>
              <a:t>For wages earned during the year the beneficiary reaches FRA – $1 of social security benefits is lost for every $3 over $48,600  </a:t>
            </a:r>
          </a:p>
          <a:p>
            <a:endParaRPr lang="en-US" dirty="0"/>
          </a:p>
        </p:txBody>
      </p:sp>
      <p:sp>
        <p:nvSpPr>
          <p:cNvPr id="4" name="TextBox 3"/>
          <p:cNvSpPr txBox="1"/>
          <p:nvPr/>
        </p:nvSpPr>
        <p:spPr>
          <a:xfrm>
            <a:off x="3124200" y="6400800"/>
            <a:ext cx="4191000" cy="369332"/>
          </a:xfrm>
          <a:prstGeom prst="rect">
            <a:avLst/>
          </a:prstGeom>
          <a:noFill/>
        </p:spPr>
        <p:txBody>
          <a:bodyPr wrap="square" rtlCol="0">
            <a:spAutoFit/>
          </a:bodyPr>
          <a:lstStyle/>
          <a:p>
            <a:r>
              <a:rPr lang="en-US" dirty="0"/>
              <a:t>$48,600 in 2020</a:t>
            </a:r>
          </a:p>
        </p:txBody>
      </p:sp>
    </p:spTree>
    <p:extLst>
      <p:ext uri="{BB962C8B-B14F-4D97-AF65-F5344CB8AC3E}">
        <p14:creationId xmlns:p14="http://schemas.microsoft.com/office/powerpoint/2010/main" val="89233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Special Earnings Test for First Year Retirees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541705"/>
              </p:ext>
            </p:extLst>
          </p:nvPr>
        </p:nvGraphicFramePr>
        <p:xfrm>
          <a:off x="3575050" y="273050"/>
          <a:ext cx="5111250" cy="4315380"/>
        </p:xfrm>
        <a:graphic>
          <a:graphicData uri="http://schemas.openxmlformats.org/drawingml/2006/table">
            <a:tbl>
              <a:tblPr firstRow="1" bandRow="1">
                <a:tableStyleId>{7DF18680-E054-41AD-8BC1-D1AEF772440D}</a:tableStyleId>
              </a:tblPr>
              <a:tblGrid>
                <a:gridCol w="2951567">
                  <a:extLst>
                    <a:ext uri="{9D8B030D-6E8A-4147-A177-3AD203B41FA5}">
                      <a16:colId xmlns:a16="http://schemas.microsoft.com/office/drawing/2014/main" val="20000"/>
                    </a:ext>
                  </a:extLst>
                </a:gridCol>
                <a:gridCol w="2159683">
                  <a:extLst>
                    <a:ext uri="{9D8B030D-6E8A-4147-A177-3AD203B41FA5}">
                      <a16:colId xmlns:a16="http://schemas.microsoft.com/office/drawing/2014/main" val="20001"/>
                    </a:ext>
                  </a:extLst>
                </a:gridCol>
              </a:tblGrid>
              <a:tr h="932054">
                <a:tc>
                  <a:txBody>
                    <a:bodyPr/>
                    <a:lstStyle/>
                    <a:p>
                      <a:endParaRPr lang="en-US" dirty="0"/>
                    </a:p>
                  </a:txBody>
                  <a:tcPr marL="71989" marR="71989"/>
                </a:tc>
                <a:tc>
                  <a:txBody>
                    <a:bodyPr/>
                    <a:lstStyle/>
                    <a:p>
                      <a:endParaRPr lang="en-US" sz="2800" dirty="0"/>
                    </a:p>
                  </a:txBody>
                  <a:tcPr marL="71989" marR="71989"/>
                </a:tc>
                <a:extLst>
                  <a:ext uri="{0D108BD9-81ED-4DB2-BD59-A6C34878D82A}">
                    <a16:rowId xmlns:a16="http://schemas.microsoft.com/office/drawing/2014/main" val="10000"/>
                  </a:ext>
                </a:extLst>
              </a:tr>
              <a:tr h="1172584">
                <a:tc>
                  <a:txBody>
                    <a:bodyPr/>
                    <a:lstStyle/>
                    <a:p>
                      <a:r>
                        <a:rPr lang="en-US" sz="3600" dirty="0"/>
                        <a:t>Annual Threshold</a:t>
                      </a:r>
                    </a:p>
                  </a:txBody>
                  <a:tcPr marL="71989" marR="71989"/>
                </a:tc>
                <a:tc>
                  <a:txBody>
                    <a:bodyPr/>
                    <a:lstStyle/>
                    <a:p>
                      <a:r>
                        <a:rPr lang="en-US" sz="3600" dirty="0"/>
                        <a:t>$18,240</a:t>
                      </a:r>
                    </a:p>
                  </a:txBody>
                  <a:tcPr marL="71989" marR="71989"/>
                </a:tc>
                <a:extLst>
                  <a:ext uri="{0D108BD9-81ED-4DB2-BD59-A6C34878D82A}">
                    <a16:rowId xmlns:a16="http://schemas.microsoft.com/office/drawing/2014/main" val="10001"/>
                  </a:ext>
                </a:extLst>
              </a:tr>
              <a:tr h="631391">
                <a:tc>
                  <a:txBody>
                    <a:bodyPr/>
                    <a:lstStyle/>
                    <a:p>
                      <a:r>
                        <a:rPr lang="en-US" sz="3600" dirty="0"/>
                        <a:t>Months</a:t>
                      </a:r>
                    </a:p>
                  </a:txBody>
                  <a:tcPr marL="71989" marR="71989"/>
                </a:tc>
                <a:tc>
                  <a:txBody>
                    <a:bodyPr/>
                    <a:lstStyle/>
                    <a:p>
                      <a:r>
                        <a:rPr lang="en-US" sz="3600" u="sng" dirty="0"/>
                        <a:t>12</a:t>
                      </a:r>
                    </a:p>
                  </a:txBody>
                  <a:tcPr marL="71989" marR="71989"/>
                </a:tc>
                <a:extLst>
                  <a:ext uri="{0D108BD9-81ED-4DB2-BD59-A6C34878D82A}">
                    <a16:rowId xmlns:a16="http://schemas.microsoft.com/office/drawing/2014/main" val="10002"/>
                  </a:ext>
                </a:extLst>
              </a:tr>
              <a:tr h="631391">
                <a:tc>
                  <a:txBody>
                    <a:bodyPr/>
                    <a:lstStyle/>
                    <a:p>
                      <a:r>
                        <a:rPr lang="en-US" sz="3600" dirty="0"/>
                        <a:t>Monthly Threshold</a:t>
                      </a:r>
                    </a:p>
                  </a:txBody>
                  <a:tcPr marL="71989" marR="71989"/>
                </a:tc>
                <a:tc>
                  <a:txBody>
                    <a:bodyPr/>
                    <a:lstStyle/>
                    <a:p>
                      <a:r>
                        <a:rPr lang="en-US" sz="3600" u="none" dirty="0"/>
                        <a:t>$1520</a:t>
                      </a:r>
                    </a:p>
                  </a:txBody>
                  <a:tcPr marL="71989" marR="71989"/>
                </a:tc>
                <a:extLst>
                  <a:ext uri="{0D108BD9-81ED-4DB2-BD59-A6C34878D82A}">
                    <a16:rowId xmlns:a16="http://schemas.microsoft.com/office/drawing/2014/main" val="10003"/>
                  </a:ext>
                </a:extLst>
              </a:tr>
              <a:tr h="365806">
                <a:tc>
                  <a:txBody>
                    <a:bodyPr/>
                    <a:lstStyle/>
                    <a:p>
                      <a:endParaRPr lang="en-US" dirty="0"/>
                    </a:p>
                  </a:txBody>
                  <a:tcPr marL="71989" marR="71989"/>
                </a:tc>
                <a:tc>
                  <a:txBody>
                    <a:bodyPr/>
                    <a:lstStyle/>
                    <a:p>
                      <a:endParaRPr lang="en-US" dirty="0"/>
                    </a:p>
                  </a:txBody>
                  <a:tcPr marL="71989" marR="71989"/>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sz="half" idx="2"/>
          </p:nvPr>
        </p:nvSpPr>
        <p:spPr/>
        <p:txBody>
          <a:bodyPr>
            <a:normAutofit/>
          </a:bodyPr>
          <a:lstStyle/>
          <a:p>
            <a:r>
              <a:rPr lang="en-US" sz="2000" dirty="0"/>
              <a:t>Annual earnings limit can be replaced with “monthly earnings limit” for first year retirees collecting before FRA.  Ex: Joe earns $45,000 for the first 10 months of 2015.  He turns 62 on October 30</a:t>
            </a:r>
            <a:r>
              <a:rPr lang="en-US" sz="2000" baseline="30000" dirty="0"/>
              <a:t>th</a:t>
            </a:r>
            <a:r>
              <a:rPr lang="en-US" sz="2000" dirty="0"/>
              <a:t>.  He then takes a part time job paying $600 per month.  Even though his earnings for the year exceed the limit of $18,240, he will receive his full benefit for November and December.  </a:t>
            </a:r>
          </a:p>
        </p:txBody>
      </p:sp>
    </p:spTree>
    <p:extLst>
      <p:ext uri="{BB962C8B-B14F-4D97-AF65-F5344CB8AC3E}">
        <p14:creationId xmlns:p14="http://schemas.microsoft.com/office/powerpoint/2010/main" val="125653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Calculation of Benefits</a:t>
            </a:r>
          </a:p>
        </p:txBody>
      </p:sp>
      <p:sp>
        <p:nvSpPr>
          <p:cNvPr id="3" name="Content Placeholder 2"/>
          <p:cNvSpPr>
            <a:spLocks noGrp="1"/>
          </p:cNvSpPr>
          <p:nvPr>
            <p:ph idx="1"/>
          </p:nvPr>
        </p:nvSpPr>
        <p:spPr/>
        <p:txBody>
          <a:bodyPr>
            <a:normAutofit fontScale="92500" lnSpcReduction="20000"/>
          </a:bodyPr>
          <a:lstStyle/>
          <a:p>
            <a:r>
              <a:rPr lang="en-US" sz="4800" dirty="0"/>
              <a:t>A retirement benefit is based on a worker’s highest 35 years of earnings, inflated for economy wide wage growth</a:t>
            </a:r>
          </a:p>
          <a:p>
            <a:r>
              <a:rPr lang="en-US" sz="3600" dirty="0"/>
              <a:t>Formula:                                                                                    90% of first $885 of earnings                                   32% between $885 and $5336                                       15% above $5336                                                                        				</a:t>
            </a:r>
            <a:r>
              <a:rPr lang="en-US" sz="1900" dirty="0"/>
              <a:t>$4000 monthly wages = $1793 benefit   </a:t>
            </a:r>
          </a:p>
          <a:p>
            <a:pPr marL="0" indent="0">
              <a:buNone/>
            </a:pPr>
            <a:endParaRPr lang="en-US" sz="4800" dirty="0"/>
          </a:p>
          <a:p>
            <a:endParaRPr lang="en-US" dirty="0"/>
          </a:p>
        </p:txBody>
      </p:sp>
      <p:sp>
        <p:nvSpPr>
          <p:cNvPr id="4" name="TextBox 3"/>
          <p:cNvSpPr txBox="1"/>
          <p:nvPr/>
        </p:nvSpPr>
        <p:spPr>
          <a:xfrm>
            <a:off x="5638800" y="6172200"/>
            <a:ext cx="3276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319187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Reason to Keep Working </a:t>
            </a:r>
          </a:p>
        </p:txBody>
      </p:sp>
      <p:sp>
        <p:nvSpPr>
          <p:cNvPr id="3" name="Content Placeholder 2"/>
          <p:cNvSpPr>
            <a:spLocks noGrp="1"/>
          </p:cNvSpPr>
          <p:nvPr>
            <p:ph idx="1"/>
          </p:nvPr>
        </p:nvSpPr>
        <p:spPr/>
        <p:txBody>
          <a:bodyPr/>
          <a:lstStyle/>
          <a:p>
            <a:r>
              <a:rPr lang="en-US" dirty="0"/>
              <a:t>Each additional year an individual works adds another year of earnings to his record.  Person may be able to replace a year of low earnings with another of higher wages. </a:t>
            </a:r>
          </a:p>
          <a:p>
            <a:r>
              <a:rPr lang="en-US" dirty="0"/>
              <a:t> SSA automatically recalculates your benefits each year and will adjust upward if required. </a:t>
            </a:r>
          </a:p>
          <a:p>
            <a:endParaRPr lang="en-US" dirty="0"/>
          </a:p>
          <a:p>
            <a:endParaRPr lang="en-US" dirty="0"/>
          </a:p>
        </p:txBody>
      </p:sp>
    </p:spTree>
    <p:extLst>
      <p:ext uri="{BB962C8B-B14F-4D97-AF65-F5344CB8AC3E}">
        <p14:creationId xmlns:p14="http://schemas.microsoft.com/office/powerpoint/2010/main" val="147178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a:t>Morgan Freeman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8812" y="913606"/>
            <a:ext cx="3324225" cy="4572000"/>
          </a:xfrm>
        </p:spPr>
      </p:pic>
      <p:sp>
        <p:nvSpPr>
          <p:cNvPr id="5" name="Text Placeholder 4"/>
          <p:cNvSpPr>
            <a:spLocks noGrp="1"/>
          </p:cNvSpPr>
          <p:nvPr>
            <p:ph type="body" sz="half" idx="2"/>
          </p:nvPr>
        </p:nvSpPr>
        <p:spPr/>
        <p:txBody>
          <a:bodyPr>
            <a:normAutofit/>
          </a:bodyPr>
          <a:lstStyle/>
          <a:p>
            <a:r>
              <a:rPr lang="en-US" sz="1800" dirty="0"/>
              <a:t>Morgan Freeman did not receive his first movie credit until age 43.  At age 50, he appeared in “Street Smart”, what he considers to be his breakthrough role.  In 2004, at age 67, he was credited with 3 movie roles, including “Million Dollar Baby”.   In 2005, he was credited with 5 roles, in 2006 6 roles, and in 2007 he was credited with 4 roles, including “The Bucket List”.   </a:t>
            </a:r>
            <a:endParaRPr lang="en-US" sz="1600" dirty="0"/>
          </a:p>
        </p:txBody>
      </p:sp>
      <p:sp>
        <p:nvSpPr>
          <p:cNvPr id="3" name="TextBox 2"/>
          <p:cNvSpPr txBox="1"/>
          <p:nvPr/>
        </p:nvSpPr>
        <p:spPr>
          <a:xfrm>
            <a:off x="5638800" y="6324600"/>
            <a:ext cx="31242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77546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Reasons to Delay</a:t>
            </a:r>
          </a:p>
        </p:txBody>
      </p:sp>
      <p:sp>
        <p:nvSpPr>
          <p:cNvPr id="7" name="Content Placeholder 6"/>
          <p:cNvSpPr>
            <a:spLocks noGrp="1"/>
          </p:cNvSpPr>
          <p:nvPr>
            <p:ph idx="1"/>
          </p:nvPr>
        </p:nvSpPr>
        <p:spPr/>
        <p:txBody>
          <a:bodyPr>
            <a:normAutofit/>
          </a:bodyPr>
          <a:lstStyle/>
          <a:p>
            <a:r>
              <a:rPr lang="en-US" sz="3600" b="1" dirty="0">
                <a:solidFill>
                  <a:srgbClr val="FF0000"/>
                </a:solidFill>
              </a:rPr>
              <a:t>People tend to underestimate their life expectancy</a:t>
            </a:r>
            <a:r>
              <a:rPr lang="en-US" sz="3600" dirty="0"/>
              <a:t>.  65 year old has a 1-in-3 chance of living to age 90.  As adults live longer, they are more likely to live with multiple chronic conditions and functional limitations, resulting in higher spending on health care needs </a:t>
            </a:r>
          </a:p>
        </p:txBody>
      </p:sp>
    </p:spTree>
    <p:extLst>
      <p:ext uri="{BB962C8B-B14F-4D97-AF65-F5344CB8AC3E}">
        <p14:creationId xmlns:p14="http://schemas.microsoft.com/office/powerpoint/2010/main" val="416708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Reasons to Delay</a:t>
            </a:r>
          </a:p>
        </p:txBody>
      </p:sp>
      <p:sp>
        <p:nvSpPr>
          <p:cNvPr id="3" name="Content Placeholder 2"/>
          <p:cNvSpPr>
            <a:spLocks noGrp="1"/>
          </p:cNvSpPr>
          <p:nvPr>
            <p:ph idx="1"/>
          </p:nvPr>
        </p:nvSpPr>
        <p:spPr/>
        <p:txBody>
          <a:bodyPr>
            <a:normAutofit/>
          </a:bodyPr>
          <a:lstStyle/>
          <a:p>
            <a:r>
              <a:rPr lang="en-US" sz="4800" dirty="0"/>
              <a:t>Survivor benefits reflect delayed credits.   </a:t>
            </a:r>
          </a:p>
          <a:p>
            <a:r>
              <a:rPr lang="en-US" sz="4800" dirty="0"/>
              <a:t>Strategy to enhance spousal benefits only functions when spouse is at FRA</a:t>
            </a:r>
          </a:p>
          <a:p>
            <a:endParaRPr lang="en-US" sz="4800" dirty="0"/>
          </a:p>
          <a:p>
            <a:endParaRPr lang="en-US" dirty="0"/>
          </a:p>
        </p:txBody>
      </p:sp>
    </p:spTree>
    <p:extLst>
      <p:ext uri="{BB962C8B-B14F-4D97-AF65-F5344CB8AC3E}">
        <p14:creationId xmlns:p14="http://schemas.microsoft.com/office/powerpoint/2010/main" val="16027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u="sng" dirty="0"/>
              <a:t>Common Questions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834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How can I obtain the amount of my Social Security benefit?</a:t>
            </a:r>
          </a:p>
        </p:txBody>
      </p:sp>
      <p:sp>
        <p:nvSpPr>
          <p:cNvPr id="3" name="Content Placeholder 2"/>
          <p:cNvSpPr>
            <a:spLocks noGrp="1"/>
          </p:cNvSpPr>
          <p:nvPr>
            <p:ph idx="1"/>
          </p:nvPr>
        </p:nvSpPr>
        <p:spPr/>
        <p:txBody>
          <a:bodyPr>
            <a:normAutofit/>
          </a:bodyPr>
          <a:lstStyle/>
          <a:p>
            <a:r>
              <a:rPr lang="en-US" i="1" dirty="0"/>
              <a:t>You will receive a statement in the mail indicating your benefits </a:t>
            </a:r>
            <a:r>
              <a:rPr lang="en-US" b="1" i="1" dirty="0"/>
              <a:t>if </a:t>
            </a:r>
            <a:r>
              <a:rPr lang="en-US" i="1" dirty="0"/>
              <a:t>you are 60 or older, are not receiving benefits and have not registered for an online account.  </a:t>
            </a:r>
          </a:p>
          <a:p>
            <a:r>
              <a:rPr lang="en-US" sz="4800" i="1" dirty="0"/>
              <a:t>To register for an online account, go to </a:t>
            </a:r>
            <a:r>
              <a:rPr lang="en-US" sz="4800" b="1" i="1" dirty="0">
                <a:solidFill>
                  <a:srgbClr val="FF0000"/>
                </a:solidFill>
              </a:rPr>
              <a:t>socialsecurity.gov/</a:t>
            </a:r>
            <a:r>
              <a:rPr lang="en-US" sz="4800" b="1" i="1" dirty="0" err="1">
                <a:solidFill>
                  <a:srgbClr val="FF0000"/>
                </a:solidFill>
              </a:rPr>
              <a:t>myaccount</a:t>
            </a:r>
            <a:r>
              <a:rPr lang="en-US" sz="4000" b="1" i="1" dirty="0">
                <a:solidFill>
                  <a:srgbClr val="FF0000"/>
                </a:solidFill>
              </a:rPr>
              <a:t>.  </a:t>
            </a:r>
          </a:p>
        </p:txBody>
      </p:sp>
    </p:spTree>
    <p:extLst>
      <p:ext uri="{BB962C8B-B14F-4D97-AF65-F5344CB8AC3E}">
        <p14:creationId xmlns:p14="http://schemas.microsoft.com/office/powerpoint/2010/main" val="222645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Can I collect &amp; change my mind?</a:t>
            </a:r>
          </a:p>
        </p:txBody>
      </p:sp>
      <p:sp>
        <p:nvSpPr>
          <p:cNvPr id="3" name="Content Placeholder 2"/>
          <p:cNvSpPr>
            <a:spLocks noGrp="1"/>
          </p:cNvSpPr>
          <p:nvPr>
            <p:ph idx="1"/>
          </p:nvPr>
        </p:nvSpPr>
        <p:spPr/>
        <p:txBody>
          <a:bodyPr>
            <a:normAutofit/>
          </a:bodyPr>
          <a:lstStyle/>
          <a:p>
            <a:r>
              <a:rPr lang="en-US" i="1" dirty="0"/>
              <a:t>You can file  a “Request for Withdrawal of Application” form with the SSA. </a:t>
            </a:r>
          </a:p>
          <a:p>
            <a:r>
              <a:rPr lang="en-US" i="1" dirty="0"/>
              <a:t> If request is granted, you need to re-pay SSA all of the money you and family members have collected base on your work history.  </a:t>
            </a:r>
          </a:p>
          <a:p>
            <a:r>
              <a:rPr lang="en-US" i="1" dirty="0"/>
              <a:t>You are allowed one “withdrawal” per lifetime, and it must be done within 12 months of the initial collection.</a:t>
            </a:r>
          </a:p>
        </p:txBody>
      </p:sp>
      <p:sp>
        <p:nvSpPr>
          <p:cNvPr id="4" name="TextBox 3"/>
          <p:cNvSpPr txBox="1"/>
          <p:nvPr/>
        </p:nvSpPr>
        <p:spPr>
          <a:xfrm>
            <a:off x="5029200" y="6172200"/>
            <a:ext cx="38100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61903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What Bucket to Draw From?</a:t>
            </a:r>
          </a:p>
        </p:txBody>
      </p:sp>
      <p:sp>
        <p:nvSpPr>
          <p:cNvPr id="3" name="Content Placeholder 2"/>
          <p:cNvSpPr>
            <a:spLocks noGrp="1"/>
          </p:cNvSpPr>
          <p:nvPr>
            <p:ph idx="1"/>
          </p:nvPr>
        </p:nvSpPr>
        <p:spPr/>
        <p:txBody>
          <a:bodyPr>
            <a:normAutofit lnSpcReduction="10000"/>
          </a:bodyPr>
          <a:lstStyle/>
          <a:p>
            <a:r>
              <a:rPr lang="en-US" sz="4000" dirty="0"/>
              <a:t>John and Jane are in their mid-60s, newly retired and need cash to replace wage income.  What bucket should they draw?</a:t>
            </a:r>
          </a:p>
          <a:p>
            <a:r>
              <a:rPr lang="en-US" sz="4000" b="1" i="1" dirty="0">
                <a:solidFill>
                  <a:srgbClr val="0070C0"/>
                </a:solidFill>
              </a:rPr>
              <a:t>Individual Retirement Account </a:t>
            </a:r>
          </a:p>
          <a:p>
            <a:r>
              <a:rPr lang="en-US" sz="4000" b="1" i="1" dirty="0">
                <a:solidFill>
                  <a:srgbClr val="00B050"/>
                </a:solidFill>
              </a:rPr>
              <a:t>Brokerage Account</a:t>
            </a:r>
            <a:r>
              <a:rPr lang="en-US" sz="4000" b="1" i="1" dirty="0">
                <a:solidFill>
                  <a:schemeClr val="tx2"/>
                </a:solidFill>
              </a:rPr>
              <a:t> </a:t>
            </a:r>
          </a:p>
          <a:p>
            <a:r>
              <a:rPr lang="en-US" sz="4000" b="1" i="1" dirty="0">
                <a:solidFill>
                  <a:srgbClr val="FF0000"/>
                </a:solidFill>
              </a:rPr>
              <a:t>Social Security</a:t>
            </a:r>
          </a:p>
        </p:txBody>
      </p:sp>
    </p:spTree>
    <p:extLst>
      <p:ext uri="{BB962C8B-B14F-4D97-AF65-F5344CB8AC3E}">
        <p14:creationId xmlns:p14="http://schemas.microsoft.com/office/powerpoint/2010/main" val="172216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Is Social Security Taxable?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483173"/>
              </p:ext>
            </p:extLst>
          </p:nvPr>
        </p:nvGraphicFramePr>
        <p:xfrm>
          <a:off x="457200" y="1600200"/>
          <a:ext cx="7680960" cy="219456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5400" dirty="0"/>
                        <a:t> </a:t>
                      </a:r>
                    </a:p>
                  </a:txBody>
                  <a:tcPr/>
                </a:tc>
                <a:tc>
                  <a:txBody>
                    <a:bodyPr/>
                    <a:lstStyle/>
                    <a:p>
                      <a:r>
                        <a:rPr lang="en-US" sz="3600" dirty="0"/>
                        <a:t>50% </a:t>
                      </a:r>
                      <a:r>
                        <a:rPr lang="en-US" sz="1800" dirty="0"/>
                        <a:t>of Benefit Subject to Tax Liability </a:t>
                      </a:r>
                    </a:p>
                  </a:txBody>
                  <a:tcPr/>
                </a:tc>
                <a:tc>
                  <a:txBody>
                    <a:bodyPr/>
                    <a:lstStyle/>
                    <a:p>
                      <a:r>
                        <a:rPr lang="en-US" sz="3600" dirty="0"/>
                        <a:t>85% </a:t>
                      </a:r>
                      <a:r>
                        <a:rPr lang="en-US" sz="1800" dirty="0"/>
                        <a:t>of Benefit Subject to Tax Liability</a:t>
                      </a:r>
                    </a:p>
                  </a:txBody>
                  <a:tcPr/>
                </a:tc>
                <a:extLst>
                  <a:ext uri="{0D108BD9-81ED-4DB2-BD59-A6C34878D82A}">
                    <a16:rowId xmlns:a16="http://schemas.microsoft.com/office/drawing/2014/main" val="10000"/>
                  </a:ext>
                </a:extLst>
              </a:tr>
              <a:tr h="370840">
                <a:tc>
                  <a:txBody>
                    <a:bodyPr/>
                    <a:lstStyle/>
                    <a:p>
                      <a:r>
                        <a:rPr lang="en-US" sz="3600" dirty="0"/>
                        <a:t>Single </a:t>
                      </a:r>
                    </a:p>
                  </a:txBody>
                  <a:tcPr/>
                </a:tc>
                <a:tc>
                  <a:txBody>
                    <a:bodyPr/>
                    <a:lstStyle/>
                    <a:p>
                      <a:r>
                        <a:rPr lang="en-US" sz="3600" dirty="0"/>
                        <a:t>$25,000 - $34,000</a:t>
                      </a:r>
                    </a:p>
                  </a:txBody>
                  <a:tcPr/>
                </a:tc>
                <a:tc>
                  <a:txBody>
                    <a:bodyPr/>
                    <a:lstStyle/>
                    <a:p>
                      <a:r>
                        <a:rPr lang="en-US" sz="3600" dirty="0"/>
                        <a:t>Over $34,000</a:t>
                      </a:r>
                    </a:p>
                  </a:txBody>
                  <a:tcPr/>
                </a:tc>
                <a:extLst>
                  <a:ext uri="{0D108BD9-81ED-4DB2-BD59-A6C34878D82A}">
                    <a16:rowId xmlns:a16="http://schemas.microsoft.com/office/drawing/2014/main" val="10001"/>
                  </a:ext>
                </a:extLst>
              </a:tr>
              <a:tr h="370840">
                <a:tc>
                  <a:txBody>
                    <a:bodyPr/>
                    <a:lstStyle/>
                    <a:p>
                      <a:r>
                        <a:rPr lang="en-US" sz="3600" dirty="0"/>
                        <a:t>MFJ</a:t>
                      </a:r>
                    </a:p>
                  </a:txBody>
                  <a:tcPr/>
                </a:tc>
                <a:tc>
                  <a:txBody>
                    <a:bodyPr/>
                    <a:lstStyle/>
                    <a:p>
                      <a:r>
                        <a:rPr lang="en-US" sz="3600" dirty="0"/>
                        <a:t>$32,000 - $44,000</a:t>
                      </a:r>
                    </a:p>
                  </a:txBody>
                  <a:tcPr/>
                </a:tc>
                <a:tc>
                  <a:txBody>
                    <a:bodyPr/>
                    <a:lstStyle/>
                    <a:p>
                      <a:r>
                        <a:rPr lang="en-US" sz="3600" dirty="0"/>
                        <a:t>Over $44,000</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990600" y="6019800"/>
            <a:ext cx="7391400" cy="369332"/>
          </a:xfrm>
          <a:prstGeom prst="rect">
            <a:avLst/>
          </a:prstGeom>
          <a:noFill/>
        </p:spPr>
        <p:txBody>
          <a:bodyPr wrap="square" rtlCol="0">
            <a:spAutoFit/>
          </a:bodyPr>
          <a:lstStyle/>
          <a:p>
            <a:r>
              <a:rPr lang="en-US" dirty="0"/>
              <a:t>Combined Income: AGI + municipal bond interest + 50% of SS</a:t>
            </a:r>
          </a:p>
        </p:txBody>
      </p:sp>
      <p:sp>
        <p:nvSpPr>
          <p:cNvPr id="3" name="TextBox 2"/>
          <p:cNvSpPr txBox="1"/>
          <p:nvPr/>
        </p:nvSpPr>
        <p:spPr>
          <a:xfrm>
            <a:off x="4191000" y="5029200"/>
            <a:ext cx="4191000" cy="369332"/>
          </a:xfrm>
          <a:prstGeom prst="rect">
            <a:avLst/>
          </a:prstGeom>
          <a:noFill/>
        </p:spPr>
        <p:txBody>
          <a:bodyPr wrap="square" rtlCol="0">
            <a:spAutoFit/>
          </a:bodyPr>
          <a:lstStyle/>
          <a:p>
            <a:r>
              <a:rPr lang="en-US" dirty="0"/>
              <a:t>Excluded from NYS &amp; NJ taxable income</a:t>
            </a:r>
          </a:p>
        </p:txBody>
      </p:sp>
    </p:spTree>
    <p:extLst>
      <p:ext uri="{BB962C8B-B14F-4D97-AF65-F5344CB8AC3E}">
        <p14:creationId xmlns:p14="http://schemas.microsoft.com/office/powerpoint/2010/main" val="69086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is My Break-Even Age?</a:t>
            </a:r>
          </a:p>
        </p:txBody>
      </p:sp>
      <p:sp>
        <p:nvSpPr>
          <p:cNvPr id="3" name="Content Placeholder 2"/>
          <p:cNvSpPr>
            <a:spLocks noGrp="1"/>
          </p:cNvSpPr>
          <p:nvPr>
            <p:ph idx="1"/>
          </p:nvPr>
        </p:nvSpPr>
        <p:spPr/>
        <p:txBody>
          <a:bodyPr>
            <a:normAutofit/>
          </a:bodyPr>
          <a:lstStyle/>
          <a:p>
            <a:r>
              <a:rPr lang="en-US" sz="4800" dirty="0"/>
              <a:t>Age at which cumulative higher monthly benefits beginning later would equal the aggregate lower benefits from an earlier claiming date</a:t>
            </a:r>
          </a:p>
        </p:txBody>
      </p:sp>
    </p:spTree>
    <p:extLst>
      <p:ext uri="{BB962C8B-B14F-4D97-AF65-F5344CB8AC3E}">
        <p14:creationId xmlns:p14="http://schemas.microsoft.com/office/powerpoint/2010/main" val="290726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Breakeven Analysis:                                                                  $750 </a:t>
            </a:r>
            <a:r>
              <a:rPr lang="en-US" sz="2700" u="sng" dirty="0"/>
              <a:t>per month at 62 </a:t>
            </a:r>
            <a:r>
              <a:rPr lang="en-US" sz="2000" u="sng" dirty="0"/>
              <a:t>vs.</a:t>
            </a:r>
            <a:r>
              <a:rPr lang="en-US" u="sng" dirty="0"/>
              <a:t> $1000 </a:t>
            </a:r>
            <a:r>
              <a:rPr lang="en-US" sz="2700" u="sng" dirty="0"/>
              <a:t>per month at 66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3896101"/>
              </p:ext>
            </p:extLst>
          </p:nvPr>
        </p:nvGraphicFramePr>
        <p:xfrm>
          <a:off x="457200" y="1600200"/>
          <a:ext cx="7132320" cy="44856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Age</a:t>
                      </a:r>
                    </a:p>
                  </a:txBody>
                  <a:tcPr/>
                </a:tc>
                <a:tc>
                  <a:txBody>
                    <a:bodyPr/>
                    <a:lstStyle/>
                    <a:p>
                      <a:r>
                        <a:rPr lang="en-US" dirty="0"/>
                        <a:t>Total</a:t>
                      </a:r>
                      <a:r>
                        <a:rPr lang="en-US" baseline="0" dirty="0"/>
                        <a:t> </a:t>
                      </a:r>
                      <a:endParaRPr lang="en-US" dirty="0"/>
                    </a:p>
                  </a:txBody>
                  <a:tcPr/>
                </a:tc>
                <a:tc>
                  <a:txBody>
                    <a:bodyPr/>
                    <a:lstStyle/>
                    <a:p>
                      <a:r>
                        <a:rPr lang="en-US" dirty="0"/>
                        <a:t>Total</a:t>
                      </a:r>
                    </a:p>
                  </a:txBody>
                  <a:tcPr/>
                </a:tc>
                <a:extLst>
                  <a:ext uri="{0D108BD9-81ED-4DB2-BD59-A6C34878D82A}">
                    <a16:rowId xmlns:a16="http://schemas.microsoft.com/office/drawing/2014/main" val="10000"/>
                  </a:ext>
                </a:extLst>
              </a:tr>
              <a:tr h="370840">
                <a:tc>
                  <a:txBody>
                    <a:bodyPr/>
                    <a:lstStyle/>
                    <a:p>
                      <a:r>
                        <a:rPr lang="en-US" sz="3600" dirty="0"/>
                        <a:t>62-65 </a:t>
                      </a:r>
                    </a:p>
                  </a:txBody>
                  <a:tcPr/>
                </a:tc>
                <a:tc>
                  <a:txBody>
                    <a:bodyPr/>
                    <a:lstStyle/>
                    <a:p>
                      <a:r>
                        <a:rPr lang="en-US" sz="4800" dirty="0"/>
                        <a:t>$36,000</a:t>
                      </a:r>
                    </a:p>
                  </a:txBody>
                  <a:tcPr/>
                </a:tc>
                <a:tc>
                  <a:txBody>
                    <a:bodyPr/>
                    <a:lstStyle/>
                    <a:p>
                      <a:r>
                        <a:rPr lang="en-US" sz="4800" dirty="0"/>
                        <a:t>$0</a:t>
                      </a:r>
                    </a:p>
                  </a:txBody>
                  <a:tcPr/>
                </a:tc>
                <a:extLst>
                  <a:ext uri="{0D108BD9-81ED-4DB2-BD59-A6C34878D82A}">
                    <a16:rowId xmlns:a16="http://schemas.microsoft.com/office/drawing/2014/main" val="10001"/>
                  </a:ext>
                </a:extLst>
              </a:tr>
              <a:tr h="370840">
                <a:tc>
                  <a:txBody>
                    <a:bodyPr/>
                    <a:lstStyle/>
                    <a:p>
                      <a:r>
                        <a:rPr lang="en-US" sz="4000" dirty="0"/>
                        <a:t>66</a:t>
                      </a:r>
                    </a:p>
                  </a:txBody>
                  <a:tcPr/>
                </a:tc>
                <a:tc>
                  <a:txBody>
                    <a:bodyPr/>
                    <a:lstStyle/>
                    <a:p>
                      <a:r>
                        <a:rPr lang="en-US" sz="4800" dirty="0"/>
                        <a:t>$45,000</a:t>
                      </a:r>
                    </a:p>
                  </a:txBody>
                  <a:tcPr/>
                </a:tc>
                <a:tc>
                  <a:txBody>
                    <a:bodyPr/>
                    <a:lstStyle/>
                    <a:p>
                      <a:r>
                        <a:rPr lang="en-US" sz="4800" dirty="0"/>
                        <a:t>$12,000</a:t>
                      </a:r>
                    </a:p>
                  </a:txBody>
                  <a:tcPr/>
                </a:tc>
                <a:extLst>
                  <a:ext uri="{0D108BD9-81ED-4DB2-BD59-A6C34878D82A}">
                    <a16:rowId xmlns:a16="http://schemas.microsoft.com/office/drawing/2014/main" val="10002"/>
                  </a:ext>
                </a:extLst>
              </a:tr>
              <a:tr h="370840">
                <a:tc>
                  <a:txBody>
                    <a:bodyPr/>
                    <a:lstStyle/>
                    <a:p>
                      <a:r>
                        <a:rPr lang="en-US" sz="4000" dirty="0"/>
                        <a:t>70</a:t>
                      </a:r>
                    </a:p>
                  </a:txBody>
                  <a:tcPr/>
                </a:tc>
                <a:tc>
                  <a:txBody>
                    <a:bodyPr/>
                    <a:lstStyle/>
                    <a:p>
                      <a:r>
                        <a:rPr lang="en-US" sz="4800" dirty="0"/>
                        <a:t>$81,000</a:t>
                      </a:r>
                    </a:p>
                  </a:txBody>
                  <a:tcPr/>
                </a:tc>
                <a:tc>
                  <a:txBody>
                    <a:bodyPr/>
                    <a:lstStyle/>
                    <a:p>
                      <a:r>
                        <a:rPr lang="en-US" sz="4800" dirty="0"/>
                        <a:t>$60,000</a:t>
                      </a:r>
                    </a:p>
                  </a:txBody>
                  <a:tcPr/>
                </a:tc>
                <a:extLst>
                  <a:ext uri="{0D108BD9-81ED-4DB2-BD59-A6C34878D82A}">
                    <a16:rowId xmlns:a16="http://schemas.microsoft.com/office/drawing/2014/main" val="10003"/>
                  </a:ext>
                </a:extLst>
              </a:tr>
              <a:tr h="370840">
                <a:tc>
                  <a:txBody>
                    <a:bodyPr/>
                    <a:lstStyle/>
                    <a:p>
                      <a:r>
                        <a:rPr lang="en-US" sz="4000" dirty="0"/>
                        <a:t>74</a:t>
                      </a:r>
                    </a:p>
                  </a:txBody>
                  <a:tcPr/>
                </a:tc>
                <a:tc>
                  <a:txBody>
                    <a:bodyPr/>
                    <a:lstStyle/>
                    <a:p>
                      <a:r>
                        <a:rPr lang="en-US" sz="4800" dirty="0"/>
                        <a:t>$117,000</a:t>
                      </a:r>
                    </a:p>
                  </a:txBody>
                  <a:tcPr/>
                </a:tc>
                <a:tc>
                  <a:txBody>
                    <a:bodyPr/>
                    <a:lstStyle/>
                    <a:p>
                      <a:r>
                        <a:rPr lang="en-US" sz="4800" dirty="0"/>
                        <a:t>$108,000</a:t>
                      </a:r>
                    </a:p>
                  </a:txBody>
                  <a:tcPr/>
                </a:tc>
                <a:extLst>
                  <a:ext uri="{0D108BD9-81ED-4DB2-BD59-A6C34878D82A}">
                    <a16:rowId xmlns:a16="http://schemas.microsoft.com/office/drawing/2014/main" val="10004"/>
                  </a:ext>
                </a:extLst>
              </a:tr>
              <a:tr h="370840">
                <a:tc>
                  <a:txBody>
                    <a:bodyPr/>
                    <a:lstStyle/>
                    <a:p>
                      <a:r>
                        <a:rPr lang="en-US" sz="4000" dirty="0"/>
                        <a:t>78</a:t>
                      </a:r>
                    </a:p>
                  </a:txBody>
                  <a:tcPr/>
                </a:tc>
                <a:tc>
                  <a:txBody>
                    <a:bodyPr/>
                    <a:lstStyle/>
                    <a:p>
                      <a:r>
                        <a:rPr lang="en-US" sz="4800" dirty="0"/>
                        <a:t>$153,000</a:t>
                      </a:r>
                    </a:p>
                  </a:txBody>
                  <a:tcPr/>
                </a:tc>
                <a:tc>
                  <a:txBody>
                    <a:bodyPr/>
                    <a:lstStyle/>
                    <a:p>
                      <a:r>
                        <a:rPr lang="en-US" sz="4800" dirty="0"/>
                        <a:t>$156,000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164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Break-Even Analysis</a:t>
            </a:r>
          </a:p>
        </p:txBody>
      </p:sp>
      <p:sp>
        <p:nvSpPr>
          <p:cNvPr id="3" name="Content Placeholder 2"/>
          <p:cNvSpPr>
            <a:spLocks noGrp="1"/>
          </p:cNvSpPr>
          <p:nvPr>
            <p:ph idx="1"/>
          </p:nvPr>
        </p:nvSpPr>
        <p:spPr/>
        <p:txBody>
          <a:bodyPr>
            <a:normAutofit fontScale="92500"/>
          </a:bodyPr>
          <a:lstStyle/>
          <a:p>
            <a:r>
              <a:rPr lang="en-US" sz="5400" dirty="0"/>
              <a:t>Comparing 62 vs. 70 it is 80.5 Comparing 66 vs. 70 it is 82.5 </a:t>
            </a:r>
          </a:p>
          <a:p>
            <a:r>
              <a:rPr lang="en-US" sz="5400" dirty="0"/>
              <a:t>Described as an “unsound way” to decide when to start collecting benefits </a:t>
            </a:r>
          </a:p>
        </p:txBody>
      </p:sp>
    </p:spTree>
    <p:extLst>
      <p:ext uri="{BB962C8B-B14F-4D97-AF65-F5344CB8AC3E}">
        <p14:creationId xmlns:p14="http://schemas.microsoft.com/office/powerpoint/2010/main" val="202948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Pitfalls of Break-Even Age Analysis :</a:t>
            </a:r>
          </a:p>
        </p:txBody>
      </p:sp>
      <p:sp>
        <p:nvSpPr>
          <p:cNvPr id="3" name="Content Placeholder 2"/>
          <p:cNvSpPr>
            <a:spLocks noGrp="1"/>
          </p:cNvSpPr>
          <p:nvPr>
            <p:ph idx="1"/>
          </p:nvPr>
        </p:nvSpPr>
        <p:spPr/>
        <p:txBody>
          <a:bodyPr>
            <a:normAutofit/>
          </a:bodyPr>
          <a:lstStyle/>
          <a:p>
            <a:r>
              <a:rPr lang="en-US" dirty="0"/>
              <a:t>Influences people to claim earlier than they might otherwise                                                                                    </a:t>
            </a:r>
            <a:r>
              <a:rPr lang="en-US" sz="2200" dirty="0"/>
              <a:t>More concerned about the potential loss of money by dying early  than the risk of outliving retirement savings </a:t>
            </a:r>
          </a:p>
          <a:p>
            <a:r>
              <a:rPr lang="en-US" dirty="0"/>
              <a:t>Minimizes the significance of the risk-free rate of return and survivor benefit to spouse  </a:t>
            </a:r>
          </a:p>
          <a:p>
            <a:r>
              <a:rPr lang="en-US" dirty="0"/>
              <a:t>Ignores the importance of delaying as a form of longevity </a:t>
            </a:r>
            <a:r>
              <a:rPr lang="en-US" b="1" dirty="0">
                <a:solidFill>
                  <a:srgbClr val="FF0000"/>
                </a:solidFill>
              </a:rPr>
              <a:t>insurance</a:t>
            </a:r>
            <a:r>
              <a:rPr lang="en-US" dirty="0"/>
              <a:t>.                                                             </a:t>
            </a:r>
            <a:r>
              <a:rPr lang="en-US" sz="2200" dirty="0"/>
              <a:t> Insurance is a “What If?” product and not a break-even product  </a:t>
            </a:r>
          </a:p>
        </p:txBody>
      </p:sp>
    </p:spTree>
    <p:extLst>
      <p:ext uri="{BB962C8B-B14F-4D97-AF65-F5344CB8AC3E}">
        <p14:creationId xmlns:p14="http://schemas.microsoft.com/office/powerpoint/2010/main" val="331186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How Does the Age at Which I Claim Social Security Affect Medicare?</a:t>
            </a:r>
          </a:p>
        </p:txBody>
      </p:sp>
      <p:sp>
        <p:nvSpPr>
          <p:cNvPr id="3" name="Content Placeholder 2"/>
          <p:cNvSpPr>
            <a:spLocks noGrp="1"/>
          </p:cNvSpPr>
          <p:nvPr>
            <p:ph idx="1"/>
          </p:nvPr>
        </p:nvSpPr>
        <p:spPr/>
        <p:txBody>
          <a:bodyPr>
            <a:normAutofit/>
          </a:bodyPr>
          <a:lstStyle/>
          <a:p>
            <a:r>
              <a:rPr lang="en-US" sz="4400" dirty="0"/>
              <a:t>If you are already receiving SS when you turn 65, you are automatically enrolled.  </a:t>
            </a:r>
          </a:p>
          <a:p>
            <a:r>
              <a:rPr lang="en-US" sz="4400" dirty="0"/>
              <a:t>If you are not, you should sign up to avoid late enrollment penalties and gaps in coverage   </a:t>
            </a:r>
          </a:p>
        </p:txBody>
      </p:sp>
    </p:spTree>
    <p:extLst>
      <p:ext uri="{BB962C8B-B14F-4D97-AF65-F5344CB8AC3E}">
        <p14:creationId xmlns:p14="http://schemas.microsoft.com/office/powerpoint/2010/main" val="127918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Considerations:</a:t>
            </a:r>
          </a:p>
        </p:txBody>
      </p:sp>
      <p:sp>
        <p:nvSpPr>
          <p:cNvPr id="3" name="Content Placeholder 2"/>
          <p:cNvSpPr>
            <a:spLocks noGrp="1"/>
          </p:cNvSpPr>
          <p:nvPr>
            <p:ph idx="1"/>
          </p:nvPr>
        </p:nvSpPr>
        <p:spPr/>
        <p:txBody>
          <a:bodyPr>
            <a:noAutofit/>
          </a:bodyPr>
          <a:lstStyle/>
          <a:p>
            <a:r>
              <a:rPr lang="en-US" sz="4800" dirty="0"/>
              <a:t>Part A is free.  Part B is not. </a:t>
            </a:r>
          </a:p>
          <a:p>
            <a:r>
              <a:rPr lang="en-US" sz="4800" dirty="0"/>
              <a:t>You should enroll for Part B at 65 unless you or spouse are </a:t>
            </a:r>
            <a:r>
              <a:rPr lang="en-US" sz="4800" i="1" dirty="0"/>
              <a:t>actively</a:t>
            </a:r>
            <a:r>
              <a:rPr lang="en-US" sz="4800" dirty="0"/>
              <a:t> employed for a company with more than 20 employees.  </a:t>
            </a:r>
            <a:r>
              <a:rPr lang="en-US" sz="4800" i="1" dirty="0"/>
              <a:t> </a:t>
            </a:r>
          </a:p>
        </p:txBody>
      </p:sp>
      <p:sp>
        <p:nvSpPr>
          <p:cNvPr id="4" name="TextBox 3"/>
          <p:cNvSpPr txBox="1"/>
          <p:nvPr/>
        </p:nvSpPr>
        <p:spPr>
          <a:xfrm>
            <a:off x="2057400" y="6324600"/>
            <a:ext cx="5562600" cy="369332"/>
          </a:xfrm>
          <a:prstGeom prst="rect">
            <a:avLst/>
          </a:prstGeom>
          <a:noFill/>
        </p:spPr>
        <p:txBody>
          <a:bodyPr wrap="square" rtlCol="0">
            <a:spAutoFit/>
          </a:bodyPr>
          <a:lstStyle/>
          <a:p>
            <a:r>
              <a:rPr lang="en-US" dirty="0"/>
              <a:t>Enrolling in A precludes you from contributing to an HSA</a:t>
            </a:r>
          </a:p>
        </p:txBody>
      </p:sp>
    </p:spTree>
    <p:extLst>
      <p:ext uri="{BB962C8B-B14F-4D97-AF65-F5344CB8AC3E}">
        <p14:creationId xmlns:p14="http://schemas.microsoft.com/office/powerpoint/2010/main" val="79689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457200" lvl="1" indent="0">
              <a:buNone/>
            </a:pPr>
            <a:r>
              <a:rPr lang="en-US" sz="5600" dirty="0"/>
              <a:t>Common Misconceptions      		About Medicare</a:t>
            </a:r>
          </a:p>
        </p:txBody>
      </p:sp>
    </p:spTree>
    <p:extLst>
      <p:ext uri="{BB962C8B-B14F-4D97-AF65-F5344CB8AC3E}">
        <p14:creationId xmlns:p14="http://schemas.microsoft.com/office/powerpoint/2010/main" val="2748696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u="sng" dirty="0"/>
          </a:p>
        </p:txBody>
      </p:sp>
      <p:sp>
        <p:nvSpPr>
          <p:cNvPr id="3" name="Content Placeholder 2"/>
          <p:cNvSpPr>
            <a:spLocks noGrp="1"/>
          </p:cNvSpPr>
          <p:nvPr>
            <p:ph idx="1"/>
          </p:nvPr>
        </p:nvSpPr>
        <p:spPr/>
        <p:txBody>
          <a:bodyPr>
            <a:normAutofit/>
          </a:bodyPr>
          <a:lstStyle/>
          <a:p>
            <a:pPr marL="0" indent="0">
              <a:buNone/>
            </a:pPr>
            <a:r>
              <a:rPr lang="en-US" sz="8000" dirty="0"/>
              <a:t>	Medicare is Free</a:t>
            </a:r>
          </a:p>
        </p:txBody>
      </p:sp>
    </p:spTree>
    <p:extLst>
      <p:ext uri="{BB962C8B-B14F-4D97-AF65-F5344CB8AC3E}">
        <p14:creationId xmlns:p14="http://schemas.microsoft.com/office/powerpoint/2010/main" val="287544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Part A: In-Patient Hospital Care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684183"/>
              </p:ext>
            </p:extLst>
          </p:nvPr>
        </p:nvGraphicFramePr>
        <p:xfrm>
          <a:off x="457200" y="1600200"/>
          <a:ext cx="8229600" cy="317500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Per Benefit Period</a:t>
                      </a:r>
                    </a:p>
                  </a:txBody>
                  <a:tcPr/>
                </a:tc>
                <a:tc>
                  <a:txBody>
                    <a:bodyPr/>
                    <a:lstStyle/>
                    <a:p>
                      <a:r>
                        <a:rPr lang="en-US" dirty="0"/>
                        <a:t>Enrollee Pays</a:t>
                      </a:r>
                    </a:p>
                  </a:txBody>
                  <a:tcPr/>
                </a:tc>
                <a:extLst>
                  <a:ext uri="{0D108BD9-81ED-4DB2-BD59-A6C34878D82A}">
                    <a16:rowId xmlns:a16="http://schemas.microsoft.com/office/drawing/2014/main" val="10000"/>
                  </a:ext>
                </a:extLst>
              </a:tr>
              <a:tr h="370840">
                <a:tc>
                  <a:txBody>
                    <a:bodyPr/>
                    <a:lstStyle/>
                    <a:p>
                      <a:r>
                        <a:rPr lang="en-US" sz="4000" dirty="0"/>
                        <a:t>Days 1-60 </a:t>
                      </a:r>
                    </a:p>
                  </a:txBody>
                  <a:tcPr/>
                </a:tc>
                <a:tc>
                  <a:txBody>
                    <a:bodyPr/>
                    <a:lstStyle/>
                    <a:p>
                      <a:r>
                        <a:rPr lang="en-US" sz="4000" dirty="0"/>
                        <a:t>$1316 deductible</a:t>
                      </a:r>
                    </a:p>
                  </a:txBody>
                  <a:tcPr/>
                </a:tc>
                <a:extLst>
                  <a:ext uri="{0D108BD9-81ED-4DB2-BD59-A6C34878D82A}">
                    <a16:rowId xmlns:a16="http://schemas.microsoft.com/office/drawing/2014/main" val="10001"/>
                  </a:ext>
                </a:extLst>
              </a:tr>
              <a:tr h="370840">
                <a:tc>
                  <a:txBody>
                    <a:bodyPr/>
                    <a:lstStyle/>
                    <a:p>
                      <a:r>
                        <a:rPr lang="en-US" sz="4000" dirty="0"/>
                        <a:t>Days 61-90</a:t>
                      </a:r>
                    </a:p>
                  </a:txBody>
                  <a:tcPr/>
                </a:tc>
                <a:tc>
                  <a:txBody>
                    <a:bodyPr/>
                    <a:lstStyle/>
                    <a:p>
                      <a:r>
                        <a:rPr lang="en-US" sz="4000" dirty="0"/>
                        <a:t>$329</a:t>
                      </a:r>
                      <a:r>
                        <a:rPr lang="en-US" sz="4000" baseline="0" dirty="0"/>
                        <a:t> per day</a:t>
                      </a:r>
                      <a:endParaRPr lang="en-US" sz="4000" dirty="0"/>
                    </a:p>
                  </a:txBody>
                  <a:tcPr/>
                </a:tc>
                <a:extLst>
                  <a:ext uri="{0D108BD9-81ED-4DB2-BD59-A6C34878D82A}">
                    <a16:rowId xmlns:a16="http://schemas.microsoft.com/office/drawing/2014/main" val="10002"/>
                  </a:ext>
                </a:extLst>
              </a:tr>
              <a:tr h="370840">
                <a:tc>
                  <a:txBody>
                    <a:bodyPr/>
                    <a:lstStyle/>
                    <a:p>
                      <a:r>
                        <a:rPr lang="en-US" sz="4000" dirty="0"/>
                        <a:t>Days 91-150</a:t>
                      </a:r>
                    </a:p>
                  </a:txBody>
                  <a:tcPr/>
                </a:tc>
                <a:tc>
                  <a:txBody>
                    <a:bodyPr/>
                    <a:lstStyle/>
                    <a:p>
                      <a:r>
                        <a:rPr lang="en-US" sz="2400" dirty="0"/>
                        <a:t>$658 per day </a:t>
                      </a:r>
                      <a:r>
                        <a:rPr lang="en-US" sz="2400" baseline="0" dirty="0"/>
                        <a:t> (60 days lifetime)</a:t>
                      </a:r>
                      <a:endParaRPr lang="en-US" sz="2400" dirty="0"/>
                    </a:p>
                  </a:txBody>
                  <a:tcPr/>
                </a:tc>
                <a:extLst>
                  <a:ext uri="{0D108BD9-81ED-4DB2-BD59-A6C34878D82A}">
                    <a16:rowId xmlns:a16="http://schemas.microsoft.com/office/drawing/2014/main" val="10003"/>
                  </a:ext>
                </a:extLst>
              </a:tr>
              <a:tr h="370840">
                <a:tc>
                  <a:txBody>
                    <a:bodyPr/>
                    <a:lstStyle/>
                    <a:p>
                      <a:r>
                        <a:rPr lang="en-US" sz="4000" dirty="0"/>
                        <a:t>All</a:t>
                      </a:r>
                      <a:r>
                        <a:rPr lang="en-US" sz="4000" baseline="0" dirty="0"/>
                        <a:t> days after 150</a:t>
                      </a:r>
                      <a:endParaRPr lang="en-US" sz="4000" dirty="0"/>
                    </a:p>
                  </a:txBody>
                  <a:tcPr/>
                </a:tc>
                <a:tc>
                  <a:txBody>
                    <a:bodyPr/>
                    <a:lstStyle/>
                    <a:p>
                      <a:r>
                        <a:rPr lang="en-US" sz="4000" dirty="0"/>
                        <a:t>All costs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661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Origins</a:t>
            </a:r>
            <a:r>
              <a:rPr lang="en-US" dirty="0"/>
              <a:t> </a:t>
            </a:r>
          </a:p>
        </p:txBody>
      </p:sp>
      <p:sp>
        <p:nvSpPr>
          <p:cNvPr id="3" name="Content Placeholder 2"/>
          <p:cNvSpPr>
            <a:spLocks noGrp="1"/>
          </p:cNvSpPr>
          <p:nvPr>
            <p:ph idx="1"/>
          </p:nvPr>
        </p:nvSpPr>
        <p:spPr/>
        <p:txBody>
          <a:bodyPr>
            <a:normAutofit lnSpcReduction="10000"/>
          </a:bodyPr>
          <a:lstStyle/>
          <a:p>
            <a:r>
              <a:rPr lang="en-US" sz="3600" dirty="0"/>
              <a:t>Otto von Bismarck developed a system of social security for the industrial workers of Germany during the late 19</a:t>
            </a:r>
            <a:r>
              <a:rPr lang="en-US" sz="3600" baseline="30000" dirty="0"/>
              <a:t>th</a:t>
            </a:r>
            <a:r>
              <a:rPr lang="en-US" sz="3600" dirty="0"/>
              <a:t> century </a:t>
            </a:r>
          </a:p>
          <a:p>
            <a:r>
              <a:rPr lang="en-US" sz="3600" dirty="0"/>
              <a:t>In the U.S. the Social Security Act was signed into law in 1935, creating a program designed to pay individuals workers age 65 or older a </a:t>
            </a:r>
            <a:r>
              <a:rPr lang="en-US" sz="3600" i="1" dirty="0"/>
              <a:t>continuing stream of income</a:t>
            </a:r>
            <a:r>
              <a:rPr lang="en-US" i="1" dirty="0"/>
              <a:t>.  </a:t>
            </a:r>
            <a:r>
              <a:rPr lang="en-US" dirty="0"/>
              <a:t> </a:t>
            </a:r>
            <a:endParaRPr lang="en-US" b="1" i="1" dirty="0"/>
          </a:p>
        </p:txBody>
      </p:sp>
      <p:sp>
        <p:nvSpPr>
          <p:cNvPr id="6" name="TextBox 5"/>
          <p:cNvSpPr txBox="1"/>
          <p:nvPr/>
        </p:nvSpPr>
        <p:spPr>
          <a:xfrm>
            <a:off x="5562600" y="6211669"/>
            <a:ext cx="28194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467713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Part B: Physician Services</a:t>
            </a:r>
          </a:p>
        </p:txBody>
      </p:sp>
      <p:sp>
        <p:nvSpPr>
          <p:cNvPr id="3" name="Content Placeholder 2"/>
          <p:cNvSpPr>
            <a:spLocks noGrp="1"/>
          </p:cNvSpPr>
          <p:nvPr>
            <p:ph idx="1"/>
          </p:nvPr>
        </p:nvSpPr>
        <p:spPr/>
        <p:txBody>
          <a:bodyPr>
            <a:normAutofit/>
          </a:bodyPr>
          <a:lstStyle/>
          <a:p>
            <a:r>
              <a:rPr lang="en-US" sz="4800" dirty="0"/>
              <a:t>Monthly Premiums start at  $135.  Can go as high as $428</a:t>
            </a:r>
          </a:p>
          <a:p>
            <a:r>
              <a:rPr lang="en-US" sz="4800" dirty="0"/>
              <a:t>Typically only pays 80% of the cost of Medicare approved- services </a:t>
            </a:r>
          </a:p>
        </p:txBody>
      </p:sp>
    </p:spTree>
    <p:extLst>
      <p:ext uri="{BB962C8B-B14F-4D97-AF65-F5344CB8AC3E}">
        <p14:creationId xmlns:p14="http://schemas.microsoft.com/office/powerpoint/2010/main" val="426968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Medicare Supplement: </a:t>
            </a:r>
            <a:r>
              <a:rPr lang="en-US" u="sng" dirty="0" err="1"/>
              <a:t>MediGap</a:t>
            </a:r>
            <a:endParaRPr lang="en-US" u="sng" dirty="0"/>
          </a:p>
        </p:txBody>
      </p:sp>
      <p:sp>
        <p:nvSpPr>
          <p:cNvPr id="3" name="Content Placeholder 2"/>
          <p:cNvSpPr>
            <a:spLocks noGrp="1"/>
          </p:cNvSpPr>
          <p:nvPr>
            <p:ph idx="1"/>
          </p:nvPr>
        </p:nvSpPr>
        <p:spPr/>
        <p:txBody>
          <a:bodyPr>
            <a:normAutofit/>
          </a:bodyPr>
          <a:lstStyle/>
          <a:p>
            <a:r>
              <a:rPr lang="en-US" sz="5400" dirty="0" err="1"/>
              <a:t>MediGap</a:t>
            </a:r>
            <a:r>
              <a:rPr lang="en-US" sz="5400" dirty="0"/>
              <a:t> Plan F: </a:t>
            </a:r>
            <a:r>
              <a:rPr lang="en-US" sz="2400" dirty="0"/>
              <a:t>most comprehensive                            </a:t>
            </a:r>
            <a:r>
              <a:rPr lang="en-US" sz="5400" dirty="0"/>
              <a:t>Lowest Monthly Premium  for Long Island residents is $279                                                                                </a:t>
            </a:r>
          </a:p>
        </p:txBody>
      </p:sp>
    </p:spTree>
    <p:extLst>
      <p:ext uri="{BB962C8B-B14F-4D97-AF65-F5344CB8AC3E}">
        <p14:creationId xmlns:p14="http://schemas.microsoft.com/office/powerpoint/2010/main" val="765452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Part D: Prescription Drugs</a:t>
            </a:r>
          </a:p>
        </p:txBody>
      </p:sp>
      <p:sp>
        <p:nvSpPr>
          <p:cNvPr id="3" name="Content Placeholder 2"/>
          <p:cNvSpPr>
            <a:spLocks noGrp="1"/>
          </p:cNvSpPr>
          <p:nvPr>
            <p:ph idx="1"/>
          </p:nvPr>
        </p:nvSpPr>
        <p:spPr/>
        <p:txBody>
          <a:bodyPr>
            <a:normAutofit/>
          </a:bodyPr>
          <a:lstStyle/>
          <a:p>
            <a:r>
              <a:rPr lang="en-US" sz="4400" dirty="0"/>
              <a:t>Deductible may be up to $400                                                                                </a:t>
            </a:r>
          </a:p>
          <a:p>
            <a:r>
              <a:rPr lang="en-US" sz="4400" dirty="0"/>
              <a:t>Monthly premiums range from $34 to $76</a:t>
            </a:r>
          </a:p>
          <a:p>
            <a:r>
              <a:rPr lang="en-US" sz="4400" dirty="0"/>
              <a:t>Donut Hole: enrollee pays for drugs in between $3700 and $4950 thresholds </a:t>
            </a:r>
          </a:p>
          <a:p>
            <a:endParaRPr lang="en-US" sz="4400" dirty="0"/>
          </a:p>
        </p:txBody>
      </p:sp>
    </p:spTree>
    <p:extLst>
      <p:ext uri="{BB962C8B-B14F-4D97-AF65-F5344CB8AC3E}">
        <p14:creationId xmlns:p14="http://schemas.microsoft.com/office/powerpoint/2010/main" val="264005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a:t>  Medicare Covers 		Everything</a:t>
            </a:r>
          </a:p>
        </p:txBody>
      </p:sp>
    </p:spTree>
    <p:extLst>
      <p:ext uri="{BB962C8B-B14F-4D97-AF65-F5344CB8AC3E}">
        <p14:creationId xmlns:p14="http://schemas.microsoft.com/office/powerpoint/2010/main" val="3714490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Exclusions:</a:t>
            </a:r>
          </a:p>
        </p:txBody>
      </p:sp>
      <p:sp>
        <p:nvSpPr>
          <p:cNvPr id="3" name="Content Placeholder 2"/>
          <p:cNvSpPr>
            <a:spLocks noGrp="1"/>
          </p:cNvSpPr>
          <p:nvPr>
            <p:ph idx="1"/>
          </p:nvPr>
        </p:nvSpPr>
        <p:spPr/>
        <p:txBody>
          <a:bodyPr>
            <a:noAutofit/>
          </a:bodyPr>
          <a:lstStyle/>
          <a:p>
            <a:r>
              <a:rPr lang="en-US" sz="3600" dirty="0"/>
              <a:t>Nursing home care </a:t>
            </a:r>
          </a:p>
          <a:p>
            <a:r>
              <a:rPr lang="en-US" sz="3600" dirty="0"/>
              <a:t>Care received overseas                                                   </a:t>
            </a:r>
          </a:p>
          <a:p>
            <a:r>
              <a:rPr lang="en-US" sz="3600" dirty="0"/>
              <a:t>Hearing Aids </a:t>
            </a:r>
          </a:p>
          <a:p>
            <a:r>
              <a:rPr lang="en-US" sz="3600" dirty="0"/>
              <a:t>Dental Care</a:t>
            </a:r>
          </a:p>
          <a:p>
            <a:r>
              <a:rPr lang="en-US" sz="3600" dirty="0"/>
              <a:t>OTC medicines</a:t>
            </a:r>
          </a:p>
          <a:p>
            <a:r>
              <a:rPr lang="en-US" sz="3600" dirty="0"/>
              <a:t>Limited coverage of diagnostic testing</a:t>
            </a:r>
          </a:p>
          <a:p>
            <a:endParaRPr lang="en-US" sz="4400" dirty="0"/>
          </a:p>
        </p:txBody>
      </p:sp>
    </p:spTree>
    <p:extLst>
      <p:ext uri="{BB962C8B-B14F-4D97-AF65-F5344CB8AC3E}">
        <p14:creationId xmlns:p14="http://schemas.microsoft.com/office/powerpoint/2010/main" val="3391833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sz="4400" dirty="0"/>
              <a:t>     	  </a:t>
            </a:r>
            <a:r>
              <a:rPr lang="en-US" sz="6600" dirty="0"/>
              <a:t>Medicare’s </a:t>
            </a:r>
          </a:p>
          <a:p>
            <a:pPr marL="2286000" lvl="5" indent="0">
              <a:buNone/>
            </a:pPr>
            <a:r>
              <a:rPr lang="en-US" sz="8800" dirty="0"/>
              <a:t>Top Ten          </a:t>
            </a:r>
            <a:r>
              <a:rPr lang="en-US" sz="6000" dirty="0"/>
              <a:t>		    	 		</a:t>
            </a:r>
            <a:endParaRPr lang="en-US" sz="8400" dirty="0"/>
          </a:p>
        </p:txBody>
      </p:sp>
    </p:spTree>
    <p:extLst>
      <p:ext uri="{BB962C8B-B14F-4D97-AF65-F5344CB8AC3E}">
        <p14:creationId xmlns:p14="http://schemas.microsoft.com/office/powerpoint/2010/main" val="1351489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a:solidFill>
                  <a:srgbClr val="FF0000"/>
                </a:solidFill>
              </a:rPr>
              <a:t>Medicare Is Not Free</a:t>
            </a:r>
          </a:p>
        </p:txBody>
      </p:sp>
      <p:sp>
        <p:nvSpPr>
          <p:cNvPr id="3" name="Content Placeholder 2"/>
          <p:cNvSpPr>
            <a:spLocks noGrp="1"/>
          </p:cNvSpPr>
          <p:nvPr>
            <p:ph idx="1"/>
          </p:nvPr>
        </p:nvSpPr>
        <p:spPr/>
        <p:txBody>
          <a:bodyPr>
            <a:normAutofit fontScale="92500" lnSpcReduction="20000"/>
          </a:bodyPr>
          <a:lstStyle/>
          <a:p>
            <a:r>
              <a:rPr lang="en-US" sz="5400" dirty="0"/>
              <a:t>Retirees spend an average of $260,000 per couple on health care from age 65 onward  </a:t>
            </a:r>
          </a:p>
          <a:p>
            <a:r>
              <a:rPr lang="en-US" sz="5400" dirty="0"/>
              <a:t>1/3 on Medicare premiums, 2/3 on copays, deductibles and drug costs</a:t>
            </a:r>
          </a:p>
        </p:txBody>
      </p:sp>
    </p:spTree>
    <p:extLst>
      <p:ext uri="{BB962C8B-B14F-4D97-AF65-F5344CB8AC3E}">
        <p14:creationId xmlns:p14="http://schemas.microsoft.com/office/powerpoint/2010/main" val="4280042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Medicare is Not Free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053161"/>
              </p:ext>
            </p:extLst>
          </p:nvPr>
        </p:nvGraphicFramePr>
        <p:xfrm>
          <a:off x="457200" y="1600200"/>
          <a:ext cx="7452360" cy="265684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Coverage</a:t>
                      </a:r>
                    </a:p>
                  </a:txBody>
                  <a:tcPr/>
                </a:tc>
                <a:tc>
                  <a:txBody>
                    <a:bodyPr/>
                    <a:lstStyle/>
                    <a:p>
                      <a:r>
                        <a:rPr lang="en-US" dirty="0"/>
                        <a:t>Monthly Premium</a:t>
                      </a:r>
                    </a:p>
                  </a:txBody>
                  <a:tcPr/>
                </a:tc>
                <a:tc>
                  <a:txBody>
                    <a:bodyPr/>
                    <a:lstStyle/>
                    <a:p>
                      <a:r>
                        <a:rPr lang="en-US" dirty="0"/>
                        <a:t>Co-Pays/Deduct</a:t>
                      </a:r>
                    </a:p>
                  </a:txBody>
                  <a:tcPr/>
                </a:tc>
                <a:extLst>
                  <a:ext uri="{0D108BD9-81ED-4DB2-BD59-A6C34878D82A}">
                    <a16:rowId xmlns:a16="http://schemas.microsoft.com/office/drawing/2014/main" val="10000"/>
                  </a:ext>
                </a:extLst>
              </a:tr>
              <a:tr h="370840">
                <a:tc>
                  <a:txBody>
                    <a:bodyPr/>
                    <a:lstStyle/>
                    <a:p>
                      <a:r>
                        <a:rPr lang="en-US" sz="2800" dirty="0"/>
                        <a:t>Part A</a:t>
                      </a:r>
                    </a:p>
                  </a:txBody>
                  <a:tcPr/>
                </a:tc>
                <a:tc>
                  <a:txBody>
                    <a:bodyPr/>
                    <a:lstStyle/>
                    <a:p>
                      <a:r>
                        <a:rPr lang="en-US" sz="4400" dirty="0"/>
                        <a:t>Hospital</a:t>
                      </a:r>
                    </a:p>
                  </a:txBody>
                  <a:tcPr/>
                </a:tc>
                <a:tc>
                  <a:txBody>
                    <a:bodyPr/>
                    <a:lstStyle/>
                    <a:p>
                      <a:r>
                        <a:rPr lang="en-US" sz="4400" dirty="0"/>
                        <a:t>No*</a:t>
                      </a:r>
                    </a:p>
                  </a:txBody>
                  <a:tcPr/>
                </a:tc>
                <a:tc>
                  <a:txBody>
                    <a:bodyPr/>
                    <a:lstStyle/>
                    <a:p>
                      <a:r>
                        <a:rPr lang="en-US" sz="4400" dirty="0"/>
                        <a:t>Yes</a:t>
                      </a:r>
                    </a:p>
                  </a:txBody>
                  <a:tcPr/>
                </a:tc>
                <a:extLst>
                  <a:ext uri="{0D108BD9-81ED-4DB2-BD59-A6C34878D82A}">
                    <a16:rowId xmlns:a16="http://schemas.microsoft.com/office/drawing/2014/main" val="10001"/>
                  </a:ext>
                </a:extLst>
              </a:tr>
              <a:tr h="370840">
                <a:tc>
                  <a:txBody>
                    <a:bodyPr/>
                    <a:lstStyle/>
                    <a:p>
                      <a:r>
                        <a:rPr lang="en-US" sz="2800" dirty="0"/>
                        <a:t>Part B</a:t>
                      </a:r>
                    </a:p>
                  </a:txBody>
                  <a:tcPr/>
                </a:tc>
                <a:tc>
                  <a:txBody>
                    <a:bodyPr/>
                    <a:lstStyle/>
                    <a:p>
                      <a:r>
                        <a:rPr lang="en-US" sz="4400" dirty="0"/>
                        <a:t>Doctors</a:t>
                      </a:r>
                    </a:p>
                  </a:txBody>
                  <a:tcPr/>
                </a:tc>
                <a:tc>
                  <a:txBody>
                    <a:bodyPr/>
                    <a:lstStyle/>
                    <a:p>
                      <a:r>
                        <a:rPr lang="en-US" sz="4400" dirty="0"/>
                        <a:t>$109** </a:t>
                      </a:r>
                    </a:p>
                  </a:txBody>
                  <a:tcPr/>
                </a:tc>
                <a:tc>
                  <a:txBody>
                    <a:bodyPr/>
                    <a:lstStyle/>
                    <a:p>
                      <a:r>
                        <a:rPr lang="en-US" sz="4400" dirty="0"/>
                        <a:t>Yes</a:t>
                      </a:r>
                    </a:p>
                  </a:txBody>
                  <a:tcPr/>
                </a:tc>
                <a:extLst>
                  <a:ext uri="{0D108BD9-81ED-4DB2-BD59-A6C34878D82A}">
                    <a16:rowId xmlns:a16="http://schemas.microsoft.com/office/drawing/2014/main" val="10002"/>
                  </a:ext>
                </a:extLst>
              </a:tr>
              <a:tr h="370840">
                <a:tc>
                  <a:txBody>
                    <a:bodyPr/>
                    <a:lstStyle/>
                    <a:p>
                      <a:r>
                        <a:rPr lang="en-US" sz="2800" dirty="0"/>
                        <a:t>Part D</a:t>
                      </a:r>
                    </a:p>
                  </a:txBody>
                  <a:tcPr/>
                </a:tc>
                <a:tc>
                  <a:txBody>
                    <a:bodyPr/>
                    <a:lstStyle/>
                    <a:p>
                      <a:r>
                        <a:rPr lang="en-US" sz="2000" dirty="0"/>
                        <a:t>Prescription Drugs</a:t>
                      </a:r>
                    </a:p>
                  </a:txBody>
                  <a:tcPr/>
                </a:tc>
                <a:tc>
                  <a:txBody>
                    <a:bodyPr/>
                    <a:lstStyle/>
                    <a:p>
                      <a:r>
                        <a:rPr lang="en-US" sz="4400" dirty="0"/>
                        <a:t>$34**</a:t>
                      </a:r>
                    </a:p>
                  </a:txBody>
                  <a:tcPr/>
                </a:tc>
                <a:tc>
                  <a:txBody>
                    <a:bodyPr/>
                    <a:lstStyle/>
                    <a:p>
                      <a:r>
                        <a:rPr lang="en-US" sz="4400" dirty="0"/>
                        <a:t>Yes</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685800" y="5715000"/>
            <a:ext cx="8001000" cy="369332"/>
          </a:xfrm>
          <a:prstGeom prst="rect">
            <a:avLst/>
          </a:prstGeom>
          <a:noFill/>
        </p:spPr>
        <p:txBody>
          <a:bodyPr wrap="square" rtlCol="0">
            <a:spAutoFit/>
          </a:bodyPr>
          <a:lstStyle/>
          <a:p>
            <a:r>
              <a:rPr lang="en-US" dirty="0"/>
              <a:t>**</a:t>
            </a:r>
            <a:r>
              <a:rPr lang="en-US" sz="1600" dirty="0"/>
              <a:t>Part B &amp; D premiums increase significantly for taxpayers above $85/170 K threshold</a:t>
            </a:r>
          </a:p>
        </p:txBody>
      </p:sp>
      <p:sp>
        <p:nvSpPr>
          <p:cNvPr id="5" name="TextBox 4"/>
          <p:cNvSpPr txBox="1"/>
          <p:nvPr/>
        </p:nvSpPr>
        <p:spPr>
          <a:xfrm>
            <a:off x="838200" y="5257800"/>
            <a:ext cx="7071360" cy="369332"/>
          </a:xfrm>
          <a:prstGeom prst="rect">
            <a:avLst/>
          </a:prstGeom>
          <a:noFill/>
        </p:spPr>
        <p:txBody>
          <a:bodyPr wrap="square" rtlCol="0">
            <a:spAutoFit/>
          </a:bodyPr>
          <a:lstStyle/>
          <a:p>
            <a:r>
              <a:rPr lang="en-US" dirty="0"/>
              <a:t>*Assumes beneficiary or spouse has 10 years of earnings record</a:t>
            </a:r>
          </a:p>
        </p:txBody>
      </p:sp>
    </p:spTree>
    <p:extLst>
      <p:ext uri="{BB962C8B-B14F-4D97-AF65-F5344CB8AC3E}">
        <p14:creationId xmlns:p14="http://schemas.microsoft.com/office/powerpoint/2010/main" val="2566778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u="sng" dirty="0">
                <a:solidFill>
                  <a:srgbClr val="FF0000"/>
                </a:solidFill>
              </a:rPr>
              <a:t>Medicare Does Not Cover Everything</a:t>
            </a:r>
          </a:p>
        </p:txBody>
      </p:sp>
      <p:sp>
        <p:nvSpPr>
          <p:cNvPr id="3" name="Content Placeholder 2"/>
          <p:cNvSpPr>
            <a:spLocks noGrp="1"/>
          </p:cNvSpPr>
          <p:nvPr>
            <p:ph idx="1"/>
          </p:nvPr>
        </p:nvSpPr>
        <p:spPr/>
        <p:txBody>
          <a:bodyPr>
            <a:normAutofit fontScale="92500" lnSpcReduction="20000"/>
          </a:bodyPr>
          <a:lstStyle/>
          <a:p>
            <a:r>
              <a:rPr lang="en-US" dirty="0"/>
              <a:t>Exclusions:                                                                 </a:t>
            </a:r>
            <a:r>
              <a:rPr lang="en-US" sz="4800" dirty="0"/>
              <a:t>Nursing Home Care                                                   Custodial Care in own home                                           Medical services abroad                   Routine vision, dental, hearing and foot care                                                            Over-the-counter medicines</a:t>
            </a:r>
          </a:p>
          <a:p>
            <a:r>
              <a:rPr lang="en-US" sz="4800" dirty="0"/>
              <a:t> Diagnostic testing is limited  </a:t>
            </a:r>
          </a:p>
        </p:txBody>
      </p:sp>
    </p:spTree>
    <p:extLst>
      <p:ext uri="{BB962C8B-B14F-4D97-AF65-F5344CB8AC3E}">
        <p14:creationId xmlns:p14="http://schemas.microsoft.com/office/powerpoint/2010/main" val="1830270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0000"/>
                </a:solidFill>
              </a:rPr>
              <a:t>Medicare Has Defined Enrollment Periods </a:t>
            </a:r>
          </a:p>
        </p:txBody>
      </p:sp>
      <p:sp>
        <p:nvSpPr>
          <p:cNvPr id="3" name="Content Placeholder 2"/>
          <p:cNvSpPr>
            <a:spLocks noGrp="1"/>
          </p:cNvSpPr>
          <p:nvPr>
            <p:ph idx="1"/>
          </p:nvPr>
        </p:nvSpPr>
        <p:spPr/>
        <p:txBody>
          <a:bodyPr>
            <a:normAutofit/>
          </a:bodyPr>
          <a:lstStyle/>
          <a:p>
            <a:r>
              <a:rPr lang="en-US" u="sng" dirty="0"/>
              <a:t>Initial Enrollment </a:t>
            </a:r>
            <a:r>
              <a:rPr lang="en-US" dirty="0"/>
              <a:t>– 7 months surrounding beneficiary’s 65</a:t>
            </a:r>
            <a:r>
              <a:rPr lang="en-US" baseline="30000" dirty="0"/>
              <a:t>th</a:t>
            </a:r>
            <a:r>
              <a:rPr lang="en-US" dirty="0"/>
              <a:t> birthday </a:t>
            </a:r>
          </a:p>
          <a:p>
            <a:r>
              <a:rPr lang="en-US" u="sng" dirty="0"/>
              <a:t>Special Enrollment </a:t>
            </a:r>
            <a:r>
              <a:rPr lang="en-US" dirty="0"/>
              <a:t>– allowed at any time but only under defined circumstances.                              </a:t>
            </a:r>
            <a:r>
              <a:rPr lang="en-US" sz="1800" dirty="0"/>
              <a:t>Most common is when beneficiary separates from service from company for which he had health insurance</a:t>
            </a:r>
          </a:p>
          <a:p>
            <a:r>
              <a:rPr lang="en-US" u="sng" dirty="0"/>
              <a:t>General Enrollment </a:t>
            </a:r>
            <a:r>
              <a:rPr lang="en-US" dirty="0"/>
              <a:t>– used if beneficiary misses IEP or SEP deadline.                                                               </a:t>
            </a:r>
            <a:r>
              <a:rPr lang="en-US" sz="2400" dirty="0"/>
              <a:t>Lasts from 1/1 thru 3/31 with coverage beginning 7/1</a:t>
            </a:r>
            <a:r>
              <a:rPr lang="en-US" dirty="0"/>
              <a:t>.   </a:t>
            </a:r>
          </a:p>
        </p:txBody>
      </p:sp>
    </p:spTree>
    <p:extLst>
      <p:ext uri="{BB962C8B-B14F-4D97-AF65-F5344CB8AC3E}">
        <p14:creationId xmlns:p14="http://schemas.microsoft.com/office/powerpoint/2010/main" val="205350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Ida J. Fuller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990600"/>
            <a:ext cx="4648200" cy="5029200"/>
          </a:xfrm>
        </p:spPr>
      </p:pic>
      <p:sp>
        <p:nvSpPr>
          <p:cNvPr id="3" name="Text Placeholder 2"/>
          <p:cNvSpPr>
            <a:spLocks noGrp="1"/>
          </p:cNvSpPr>
          <p:nvPr>
            <p:ph type="body" sz="half" idx="2"/>
          </p:nvPr>
        </p:nvSpPr>
        <p:spPr/>
        <p:txBody>
          <a:bodyPr>
            <a:normAutofit/>
          </a:bodyPr>
          <a:lstStyle/>
          <a:p>
            <a:r>
              <a:rPr lang="en-US" sz="2000" dirty="0"/>
              <a:t>Recognized as first person to collect a monthly social security benefit check. She was born in 1874 and   started paying payroll taxes   in 1937.  Contributed $24.75 during the three years she was enrolled. Retired in 1940 and collected $22,888 until she died in 1975.</a:t>
            </a:r>
          </a:p>
        </p:txBody>
      </p:sp>
      <p:sp>
        <p:nvSpPr>
          <p:cNvPr id="5" name="TextBox 4"/>
          <p:cNvSpPr txBox="1"/>
          <p:nvPr/>
        </p:nvSpPr>
        <p:spPr>
          <a:xfrm>
            <a:off x="6019800" y="6324600"/>
            <a:ext cx="29718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652182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Enrollment Periods</a:t>
            </a:r>
          </a:p>
        </p:txBody>
      </p:sp>
      <p:sp>
        <p:nvSpPr>
          <p:cNvPr id="3" name="Content Placeholder 2"/>
          <p:cNvSpPr>
            <a:spLocks noGrp="1"/>
          </p:cNvSpPr>
          <p:nvPr>
            <p:ph idx="1"/>
          </p:nvPr>
        </p:nvSpPr>
        <p:spPr/>
        <p:txBody>
          <a:bodyPr/>
          <a:lstStyle/>
          <a:p>
            <a:r>
              <a:rPr lang="en-US" u="sng" dirty="0"/>
              <a:t>Open Enrollment </a:t>
            </a:r>
            <a:r>
              <a:rPr lang="en-US" dirty="0"/>
              <a:t>– allows beneficiary to switch MA plans, convert from MA to Medicare or vice versa, or add/switch Part D.                              </a:t>
            </a:r>
            <a:r>
              <a:rPr lang="en-US" sz="2200" dirty="0"/>
              <a:t>Lasts from 10/15 through 12/7</a:t>
            </a:r>
            <a:r>
              <a:rPr lang="en-US" dirty="0"/>
              <a:t>.</a:t>
            </a:r>
          </a:p>
          <a:p>
            <a:r>
              <a:rPr lang="en-US" u="sng" dirty="0"/>
              <a:t>Disenrollment</a:t>
            </a:r>
            <a:r>
              <a:rPr lang="en-US" dirty="0"/>
              <a:t> – beneficiary leaves MA to return to Traditional Medicare                                                </a:t>
            </a:r>
            <a:r>
              <a:rPr lang="en-US" sz="2000" dirty="0"/>
              <a:t>Lasts from 1/1 through 2/14</a:t>
            </a:r>
            <a:r>
              <a:rPr lang="en-US" dirty="0"/>
              <a:t>.</a:t>
            </a:r>
          </a:p>
        </p:txBody>
      </p:sp>
    </p:spTree>
    <p:extLst>
      <p:ext uri="{BB962C8B-B14F-4D97-AF65-F5344CB8AC3E}">
        <p14:creationId xmlns:p14="http://schemas.microsoft.com/office/powerpoint/2010/main" val="1985420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0000"/>
                </a:solidFill>
              </a:rPr>
              <a:t>Medicare Does Not Cap Out-of-Pocket Expenses </a:t>
            </a:r>
          </a:p>
        </p:txBody>
      </p:sp>
      <p:sp>
        <p:nvSpPr>
          <p:cNvPr id="3" name="Content Placeholder 2"/>
          <p:cNvSpPr>
            <a:spLocks noGrp="1"/>
          </p:cNvSpPr>
          <p:nvPr>
            <p:ph idx="1"/>
          </p:nvPr>
        </p:nvSpPr>
        <p:spPr/>
        <p:txBody>
          <a:bodyPr>
            <a:normAutofit fontScale="92500" lnSpcReduction="10000"/>
          </a:bodyPr>
          <a:lstStyle/>
          <a:p>
            <a:r>
              <a:rPr lang="en-US" u="sng" dirty="0"/>
              <a:t>Hospital Visit </a:t>
            </a:r>
            <a:r>
              <a:rPr lang="en-US" dirty="0"/>
              <a:t>– After 90 days in any one benefit + 60 day lifetime reserve, beneficiary must pay full costs</a:t>
            </a:r>
          </a:p>
          <a:p>
            <a:r>
              <a:rPr lang="en-US" u="sng" dirty="0"/>
              <a:t>Skilled Nursing Facility </a:t>
            </a:r>
            <a:r>
              <a:rPr lang="en-US" dirty="0"/>
              <a:t>– After 100 days in any one benefit period, beneficiary must pay full costs </a:t>
            </a:r>
          </a:p>
          <a:p>
            <a:r>
              <a:rPr lang="en-US" u="sng" dirty="0"/>
              <a:t>Part B</a:t>
            </a:r>
            <a:r>
              <a:rPr lang="en-US" dirty="0"/>
              <a:t> – no limit on beneficiary’s exposure to 20% co-pays</a:t>
            </a:r>
          </a:p>
          <a:p>
            <a:r>
              <a:rPr lang="en-US" u="sng" dirty="0"/>
              <a:t>Part D</a:t>
            </a:r>
            <a:r>
              <a:rPr lang="en-US" dirty="0"/>
              <a:t> – Beneficiary still responsible for 5% </a:t>
            </a:r>
            <a:r>
              <a:rPr lang="en-US" sz="2200" dirty="0"/>
              <a:t>or less  </a:t>
            </a:r>
            <a:r>
              <a:rPr lang="en-US" dirty="0"/>
              <a:t>after $3725 deductible is met                                                 	</a:t>
            </a:r>
            <a:r>
              <a:rPr lang="en-US" sz="2200" dirty="0"/>
              <a:t>Blood cancer Drug </a:t>
            </a:r>
            <a:r>
              <a:rPr lang="en-US" sz="2200" dirty="0" err="1"/>
              <a:t>Revlimid</a:t>
            </a:r>
            <a:r>
              <a:rPr lang="en-US" sz="2200" dirty="0"/>
              <a:t> cost $11,538 per year after Medicare </a:t>
            </a:r>
          </a:p>
        </p:txBody>
      </p:sp>
    </p:spTree>
    <p:extLst>
      <p:ext uri="{BB962C8B-B14F-4D97-AF65-F5344CB8AC3E}">
        <p14:creationId xmlns:p14="http://schemas.microsoft.com/office/powerpoint/2010/main" val="3055874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0000"/>
                </a:solidFill>
              </a:rPr>
              <a:t>Medicare Has Late Enrollment Penalties</a:t>
            </a:r>
          </a:p>
        </p:txBody>
      </p:sp>
      <p:sp>
        <p:nvSpPr>
          <p:cNvPr id="3" name="Content Placeholder 2"/>
          <p:cNvSpPr>
            <a:spLocks noGrp="1"/>
          </p:cNvSpPr>
          <p:nvPr>
            <p:ph idx="1"/>
          </p:nvPr>
        </p:nvSpPr>
        <p:spPr/>
        <p:txBody>
          <a:bodyPr>
            <a:normAutofit fontScale="92500" lnSpcReduction="20000"/>
          </a:bodyPr>
          <a:lstStyle/>
          <a:p>
            <a:r>
              <a:rPr lang="en-US" u="sng" dirty="0"/>
              <a:t>Part A penalty</a:t>
            </a:r>
            <a:r>
              <a:rPr lang="en-US" dirty="0"/>
              <a:t>:  Premium increases by 10% for each month beneficiary enrolls late.  Penalty lasts for twice the number of full years.</a:t>
            </a:r>
          </a:p>
          <a:p>
            <a:r>
              <a:rPr lang="en-US" u="sng" dirty="0"/>
              <a:t>Part B penalty: </a:t>
            </a:r>
            <a:r>
              <a:rPr lang="en-US" dirty="0"/>
              <a:t>Premium increases by 10% for each month beneficiary enrolls late.  Penalty applies for life.   </a:t>
            </a:r>
            <a:r>
              <a:rPr lang="en-US" sz="2600" dirty="0"/>
              <a:t>20% penalty for being late 2 years </a:t>
            </a:r>
          </a:p>
          <a:p>
            <a:r>
              <a:rPr lang="en-US" u="sng" dirty="0"/>
              <a:t>Part D penalty</a:t>
            </a:r>
            <a:r>
              <a:rPr lang="en-US" dirty="0"/>
              <a:t>: If beneficiary lacks coverage for 63 days or more, premium increases 1% per month of $35.63 </a:t>
            </a:r>
            <a:r>
              <a:rPr lang="en-US" sz="2200" dirty="0"/>
              <a:t>(national base premium) </a:t>
            </a:r>
            <a:r>
              <a:rPr lang="en-US" dirty="0"/>
              <a:t>for each month beneficiary enrolls late.  Penalty applies for life.                  </a:t>
            </a:r>
            <a:r>
              <a:rPr lang="en-US" sz="2200" i="1" dirty="0"/>
              <a:t>2 years late - $8.55 per month</a:t>
            </a:r>
          </a:p>
        </p:txBody>
      </p:sp>
    </p:spTree>
    <p:extLst>
      <p:ext uri="{BB962C8B-B14F-4D97-AF65-F5344CB8AC3E}">
        <p14:creationId xmlns:p14="http://schemas.microsoft.com/office/powerpoint/2010/main" val="739492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Medicare Can Be Traded</a:t>
            </a:r>
          </a:p>
        </p:txBody>
      </p:sp>
      <p:sp>
        <p:nvSpPr>
          <p:cNvPr id="3" name="Content Placeholder 2"/>
          <p:cNvSpPr>
            <a:spLocks noGrp="1"/>
          </p:cNvSpPr>
          <p:nvPr>
            <p:ph idx="1"/>
          </p:nvPr>
        </p:nvSpPr>
        <p:spPr/>
        <p:txBody>
          <a:bodyPr>
            <a:normAutofit/>
          </a:bodyPr>
          <a:lstStyle/>
          <a:p>
            <a:r>
              <a:rPr lang="en-US" sz="4000" i="1" dirty="0"/>
              <a:t>Medicare Advantage </a:t>
            </a:r>
            <a:r>
              <a:rPr lang="en-US" dirty="0"/>
              <a:t>purchased through private insurers is an alternative to Traditional Medicare </a:t>
            </a:r>
            <a:r>
              <a:rPr lang="en-US" sz="2000" dirty="0"/>
              <a:t>administered by the fed government</a:t>
            </a:r>
          </a:p>
          <a:p>
            <a:r>
              <a:rPr lang="en-US" dirty="0"/>
              <a:t>MA covers dental, vision, hearing </a:t>
            </a:r>
          </a:p>
          <a:p>
            <a:r>
              <a:rPr lang="en-US" dirty="0"/>
              <a:t>Ma charges lower co-pays and caps out-of-pocket expenses </a:t>
            </a:r>
          </a:p>
          <a:p>
            <a:r>
              <a:rPr lang="en-US" dirty="0"/>
              <a:t>Typical Plan costs $37 more than beneficiary’s Part B premium </a:t>
            </a:r>
          </a:p>
        </p:txBody>
      </p:sp>
    </p:spTree>
    <p:extLst>
      <p:ext uri="{BB962C8B-B14F-4D97-AF65-F5344CB8AC3E}">
        <p14:creationId xmlns:p14="http://schemas.microsoft.com/office/powerpoint/2010/main" val="2654897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Medicare Advantage</a:t>
            </a:r>
          </a:p>
        </p:txBody>
      </p:sp>
      <p:sp>
        <p:nvSpPr>
          <p:cNvPr id="3" name="Content Placeholder 2"/>
          <p:cNvSpPr>
            <a:spLocks noGrp="1"/>
          </p:cNvSpPr>
          <p:nvPr>
            <p:ph idx="1"/>
          </p:nvPr>
        </p:nvSpPr>
        <p:spPr/>
        <p:txBody>
          <a:bodyPr>
            <a:normAutofit fontScale="77500" lnSpcReduction="20000"/>
          </a:bodyPr>
          <a:lstStyle/>
          <a:p>
            <a:r>
              <a:rPr lang="en-US" sz="5400" dirty="0"/>
              <a:t>With Medicare, beneficiary can use any doctor or hospital that accepts Medicare patients.</a:t>
            </a:r>
          </a:p>
          <a:p>
            <a:r>
              <a:rPr lang="en-US" sz="5400" dirty="0"/>
              <a:t>With MA, BENEFICIARY IS RESTRICTED TO PLAN’S LIMITED NETWORK OF DOCTORS AND HOSPITALS.                                                        	</a:t>
            </a:r>
            <a:r>
              <a:rPr lang="en-US" sz="2800" dirty="0"/>
              <a:t>Size and composition of networks varies greatly </a:t>
            </a:r>
            <a:r>
              <a:rPr lang="en-US" sz="5400" dirty="0"/>
              <a:t>                                            </a:t>
            </a:r>
            <a:r>
              <a:rPr lang="en-US" sz="2100" dirty="0"/>
              <a:t>  </a:t>
            </a:r>
          </a:p>
        </p:txBody>
      </p:sp>
    </p:spTree>
    <p:extLst>
      <p:ext uri="{BB962C8B-B14F-4D97-AF65-F5344CB8AC3E}">
        <p14:creationId xmlns:p14="http://schemas.microsoft.com/office/powerpoint/2010/main" val="4247270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Medicare Can Be Supplemented</a:t>
            </a:r>
          </a:p>
        </p:txBody>
      </p:sp>
      <p:sp>
        <p:nvSpPr>
          <p:cNvPr id="3" name="Content Placeholder 2"/>
          <p:cNvSpPr>
            <a:spLocks noGrp="1"/>
          </p:cNvSpPr>
          <p:nvPr>
            <p:ph idx="1"/>
          </p:nvPr>
        </p:nvSpPr>
        <p:spPr/>
        <p:txBody>
          <a:bodyPr/>
          <a:lstStyle/>
          <a:p>
            <a:r>
              <a:rPr lang="en-US" sz="4800" i="1" dirty="0" err="1"/>
              <a:t>MediGap</a:t>
            </a:r>
            <a:r>
              <a:rPr lang="en-US" dirty="0"/>
              <a:t> private insurance separately to cover Medicare co-pays and deductibles</a:t>
            </a:r>
          </a:p>
          <a:p>
            <a:r>
              <a:rPr lang="en-US" dirty="0"/>
              <a:t>Beneficiary must be enrolled in Parts A &amp; B</a:t>
            </a:r>
          </a:p>
          <a:p>
            <a:r>
              <a:rPr lang="en-US" dirty="0"/>
              <a:t>Can not be combined with a MA Plan</a:t>
            </a:r>
          </a:p>
          <a:p>
            <a:r>
              <a:rPr lang="en-US" dirty="0"/>
              <a:t>Most comprehensive </a:t>
            </a:r>
            <a:r>
              <a:rPr lang="en-US" dirty="0" err="1"/>
              <a:t>MediGap</a:t>
            </a:r>
            <a:r>
              <a:rPr lang="en-US" dirty="0"/>
              <a:t> Plan (F) has average cost of $191 for a 65 year old </a:t>
            </a:r>
          </a:p>
        </p:txBody>
      </p:sp>
    </p:spTree>
    <p:extLst>
      <p:ext uri="{BB962C8B-B14F-4D97-AF65-F5344CB8AC3E}">
        <p14:creationId xmlns:p14="http://schemas.microsoft.com/office/powerpoint/2010/main" val="1877391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solidFill>
                  <a:srgbClr val="FF0000"/>
                </a:solidFill>
              </a:rPr>
              <a:t>Medicare Can Be Declined</a:t>
            </a:r>
          </a:p>
        </p:txBody>
      </p:sp>
      <p:sp>
        <p:nvSpPr>
          <p:cNvPr id="3" name="Content Placeholder 2"/>
          <p:cNvSpPr>
            <a:spLocks noGrp="1"/>
          </p:cNvSpPr>
          <p:nvPr>
            <p:ph idx="1"/>
          </p:nvPr>
        </p:nvSpPr>
        <p:spPr/>
        <p:txBody>
          <a:bodyPr>
            <a:normAutofit/>
          </a:bodyPr>
          <a:lstStyle/>
          <a:p>
            <a:r>
              <a:rPr lang="en-US" dirty="0"/>
              <a:t>Beneficiary can decline Part B if covered under a group insurance plan from an employer for whom he and/or spouse is actively working </a:t>
            </a:r>
          </a:p>
          <a:p>
            <a:r>
              <a:rPr lang="en-US" dirty="0"/>
              <a:t>Beneficiary can decline Part D if he has other </a:t>
            </a:r>
            <a:r>
              <a:rPr lang="en-US" i="1" dirty="0"/>
              <a:t>creditable</a:t>
            </a:r>
            <a:r>
              <a:rPr lang="en-US" dirty="0"/>
              <a:t> coverage from current or former employer.                                                                </a:t>
            </a:r>
            <a:r>
              <a:rPr lang="en-US" sz="2300" dirty="0"/>
              <a:t>Beneficiary has 63 days to enroll when creditable coverage is lost.</a:t>
            </a:r>
          </a:p>
        </p:txBody>
      </p:sp>
    </p:spTree>
    <p:extLst>
      <p:ext uri="{BB962C8B-B14F-4D97-AF65-F5344CB8AC3E}">
        <p14:creationId xmlns:p14="http://schemas.microsoft.com/office/powerpoint/2010/main" val="2202618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Declining Coverage</a:t>
            </a:r>
          </a:p>
        </p:txBody>
      </p:sp>
      <p:sp>
        <p:nvSpPr>
          <p:cNvPr id="3" name="Content Placeholder 2"/>
          <p:cNvSpPr>
            <a:spLocks noGrp="1"/>
          </p:cNvSpPr>
          <p:nvPr>
            <p:ph idx="1"/>
          </p:nvPr>
        </p:nvSpPr>
        <p:spPr/>
        <p:txBody>
          <a:bodyPr>
            <a:normAutofit lnSpcReduction="10000"/>
          </a:bodyPr>
          <a:lstStyle/>
          <a:p>
            <a:r>
              <a:rPr lang="en-US" dirty="0"/>
              <a:t>Determining whether Medicare is primary or secondary is critical.  Coverage from an employer with more than 20 employees is primary.  </a:t>
            </a:r>
          </a:p>
          <a:p>
            <a:r>
              <a:rPr lang="en-US" dirty="0"/>
              <a:t>If beneficiary does not have Medicare when it is  primary, secondary payer may refuse to cover costs  </a:t>
            </a:r>
          </a:p>
          <a:p>
            <a:r>
              <a:rPr lang="en-US" dirty="0"/>
              <a:t>Beneficiary can be forced to reimburse health insurer for costs it paid unnecessarily </a:t>
            </a:r>
          </a:p>
        </p:txBody>
      </p:sp>
    </p:spTree>
    <p:extLst>
      <p:ext uri="{BB962C8B-B14F-4D97-AF65-F5344CB8AC3E}">
        <p14:creationId xmlns:p14="http://schemas.microsoft.com/office/powerpoint/2010/main" val="4048617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solidFill>
                  <a:srgbClr val="FF0000"/>
                </a:solidFill>
              </a:rPr>
              <a:t>Medicare Can Be Denied</a:t>
            </a:r>
          </a:p>
        </p:txBody>
      </p:sp>
      <p:sp>
        <p:nvSpPr>
          <p:cNvPr id="3" name="Content Placeholder 2"/>
          <p:cNvSpPr>
            <a:spLocks noGrp="1"/>
          </p:cNvSpPr>
          <p:nvPr>
            <p:ph idx="1"/>
          </p:nvPr>
        </p:nvSpPr>
        <p:spPr/>
        <p:txBody>
          <a:bodyPr>
            <a:normAutofit lnSpcReduction="10000"/>
          </a:bodyPr>
          <a:lstStyle/>
          <a:p>
            <a:r>
              <a:rPr lang="en-US" dirty="0" err="1"/>
              <a:t>MediGap</a:t>
            </a:r>
            <a:r>
              <a:rPr lang="en-US" dirty="0"/>
              <a:t> insurers can reject you, charge more because of health status or impose a waiting period if more than 6 months have passed since you originally enrolled in Part B and have not secured </a:t>
            </a:r>
            <a:r>
              <a:rPr lang="en-US" dirty="0" err="1"/>
              <a:t>MediGap</a:t>
            </a:r>
            <a:endParaRPr lang="en-US" dirty="0"/>
          </a:p>
          <a:p>
            <a:r>
              <a:rPr lang="en-US" dirty="0" err="1"/>
              <a:t>MediGap</a:t>
            </a:r>
            <a:r>
              <a:rPr lang="en-US" dirty="0"/>
              <a:t> insurers can reject you etc. if you have enrolled in Medicare Advantage, 12 months have passed and you want to return to Traditional Medicare </a:t>
            </a:r>
          </a:p>
        </p:txBody>
      </p:sp>
    </p:spTree>
    <p:extLst>
      <p:ext uri="{BB962C8B-B14F-4D97-AF65-F5344CB8AC3E}">
        <p14:creationId xmlns:p14="http://schemas.microsoft.com/office/powerpoint/2010/main" val="755582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0000"/>
                </a:solidFill>
              </a:rPr>
              <a:t>Medicare Coverage Can Be Changed</a:t>
            </a:r>
          </a:p>
        </p:txBody>
      </p:sp>
      <p:sp>
        <p:nvSpPr>
          <p:cNvPr id="3" name="Content Placeholder 2"/>
          <p:cNvSpPr>
            <a:spLocks noGrp="1"/>
          </p:cNvSpPr>
          <p:nvPr>
            <p:ph idx="1"/>
          </p:nvPr>
        </p:nvSpPr>
        <p:spPr/>
        <p:txBody>
          <a:bodyPr>
            <a:normAutofit/>
          </a:bodyPr>
          <a:lstStyle/>
          <a:p>
            <a:r>
              <a:rPr lang="en-US" dirty="0"/>
              <a:t>Part D formularies can change during the year.  </a:t>
            </a:r>
            <a:r>
              <a:rPr lang="en-US" sz="2400" dirty="0"/>
              <a:t>Cost difference for on-formulary medication vs. off formulary is substantial</a:t>
            </a:r>
            <a:r>
              <a:rPr lang="en-US" dirty="0"/>
              <a:t>.  </a:t>
            </a:r>
          </a:p>
          <a:p>
            <a:r>
              <a:rPr lang="en-US" dirty="0"/>
              <a:t>Part D co-pays for each drug can change</a:t>
            </a:r>
          </a:p>
          <a:p>
            <a:r>
              <a:rPr lang="en-US" dirty="0"/>
              <a:t>Pharmacy networks can change </a:t>
            </a:r>
          </a:p>
          <a:p>
            <a:r>
              <a:rPr lang="en-US" dirty="0"/>
              <a:t>Part D premiums can change</a:t>
            </a:r>
            <a:endParaRPr lang="en-US" sz="2400" dirty="0"/>
          </a:p>
          <a:p>
            <a:r>
              <a:rPr lang="en-US" dirty="0"/>
              <a:t>Existing drugs move from branded to generic status</a:t>
            </a:r>
          </a:p>
          <a:p>
            <a:endParaRPr lang="en-US" dirty="0"/>
          </a:p>
        </p:txBody>
      </p:sp>
    </p:spTree>
    <p:extLst>
      <p:ext uri="{BB962C8B-B14F-4D97-AF65-F5344CB8AC3E}">
        <p14:creationId xmlns:p14="http://schemas.microsoft.com/office/powerpoint/2010/main" val="198654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Importance of Social Security</a:t>
            </a:r>
          </a:p>
        </p:txBody>
      </p:sp>
      <p:sp>
        <p:nvSpPr>
          <p:cNvPr id="3" name="Content Placeholder 2"/>
          <p:cNvSpPr>
            <a:spLocks noGrp="1"/>
          </p:cNvSpPr>
          <p:nvPr>
            <p:ph idx="1"/>
          </p:nvPr>
        </p:nvSpPr>
        <p:spPr/>
        <p:txBody>
          <a:bodyPr>
            <a:normAutofit/>
          </a:bodyPr>
          <a:lstStyle/>
          <a:p>
            <a:r>
              <a:rPr lang="en-US" sz="4400" dirty="0"/>
              <a:t>In 1935 the poverty rate for seniors exceeded 50%.  Today it is less than 10%. </a:t>
            </a:r>
          </a:p>
          <a:p>
            <a:r>
              <a:rPr lang="en-US" sz="4400" dirty="0"/>
              <a:t>SS represents (at least) half of the income for 53% married and 74% unmarried individuals 65 </a:t>
            </a:r>
            <a:r>
              <a:rPr lang="en-US" dirty="0"/>
              <a:t>and older </a:t>
            </a:r>
          </a:p>
          <a:p>
            <a:endParaRPr lang="en-US" dirty="0"/>
          </a:p>
        </p:txBody>
      </p:sp>
      <p:sp>
        <p:nvSpPr>
          <p:cNvPr id="4" name="TextBox 3"/>
          <p:cNvSpPr txBox="1"/>
          <p:nvPr/>
        </p:nvSpPr>
        <p:spPr>
          <a:xfrm>
            <a:off x="6248400" y="6324600"/>
            <a:ext cx="28194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4238948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Family Benefits</a:t>
            </a:r>
          </a:p>
        </p:txBody>
      </p:sp>
      <p:sp>
        <p:nvSpPr>
          <p:cNvPr id="3" name="Content Placeholder 2"/>
          <p:cNvSpPr>
            <a:spLocks noGrp="1"/>
          </p:cNvSpPr>
          <p:nvPr>
            <p:ph idx="1"/>
          </p:nvPr>
        </p:nvSpPr>
        <p:spPr/>
        <p:txBody>
          <a:bodyPr>
            <a:normAutofit/>
          </a:bodyPr>
          <a:lstStyle/>
          <a:p>
            <a:r>
              <a:rPr lang="en-US" sz="4800" dirty="0"/>
              <a:t>When an individual becomes eligible to collect Social Security, his spouse, parents and children who </a:t>
            </a:r>
            <a:r>
              <a:rPr lang="en-US" sz="4800" b="1" i="1" dirty="0">
                <a:solidFill>
                  <a:srgbClr val="FF0000"/>
                </a:solidFill>
              </a:rPr>
              <a:t>would not otherwise qualify </a:t>
            </a:r>
            <a:r>
              <a:rPr lang="en-US" sz="4800" dirty="0"/>
              <a:t>may also claim a benefit</a:t>
            </a:r>
          </a:p>
        </p:txBody>
      </p:sp>
      <p:sp>
        <p:nvSpPr>
          <p:cNvPr id="4" name="TextBox 3"/>
          <p:cNvSpPr txBox="1"/>
          <p:nvPr/>
        </p:nvSpPr>
        <p:spPr>
          <a:xfrm>
            <a:off x="5486400" y="6400800"/>
            <a:ext cx="3276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3923692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Family Benefits</a:t>
            </a:r>
          </a:p>
        </p:txBody>
      </p:sp>
      <p:sp>
        <p:nvSpPr>
          <p:cNvPr id="3" name="Content Placeholder 2"/>
          <p:cNvSpPr>
            <a:spLocks noGrp="1"/>
          </p:cNvSpPr>
          <p:nvPr>
            <p:ph idx="1"/>
          </p:nvPr>
        </p:nvSpPr>
        <p:spPr/>
        <p:txBody>
          <a:bodyPr>
            <a:normAutofit/>
          </a:bodyPr>
          <a:lstStyle/>
          <a:p>
            <a:r>
              <a:rPr lang="en-US" sz="5400" dirty="0"/>
              <a:t>Family benefits are added to the worker’s</a:t>
            </a:r>
          </a:p>
          <a:p>
            <a:r>
              <a:rPr lang="en-US" sz="5400" dirty="0"/>
              <a:t>Family benefits are capped at 150% to 180% of the worker’s </a:t>
            </a:r>
          </a:p>
        </p:txBody>
      </p:sp>
    </p:spTree>
    <p:extLst>
      <p:ext uri="{BB962C8B-B14F-4D97-AF65-F5344CB8AC3E}">
        <p14:creationId xmlns:p14="http://schemas.microsoft.com/office/powerpoint/2010/main" val="3419487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Spousal Benefits</a:t>
            </a:r>
          </a:p>
        </p:txBody>
      </p:sp>
      <p:sp>
        <p:nvSpPr>
          <p:cNvPr id="3" name="Content Placeholder 2"/>
          <p:cNvSpPr>
            <a:spLocks noGrp="1"/>
          </p:cNvSpPr>
          <p:nvPr>
            <p:ph idx="1"/>
          </p:nvPr>
        </p:nvSpPr>
        <p:spPr/>
        <p:txBody>
          <a:bodyPr>
            <a:noAutofit/>
          </a:bodyPr>
          <a:lstStyle/>
          <a:p>
            <a:r>
              <a:rPr lang="en-US" sz="4800" dirty="0"/>
              <a:t>Spouse of an eligible worker can collect SS benefits regardless of whether or not s/he has  own earnings record </a:t>
            </a:r>
          </a:p>
          <a:p>
            <a:r>
              <a:rPr lang="en-US" sz="4800" dirty="0"/>
              <a:t>Spousal benefit is 50% of worker’s PIA at FRA</a:t>
            </a:r>
          </a:p>
        </p:txBody>
      </p:sp>
      <p:sp>
        <p:nvSpPr>
          <p:cNvPr id="4" name="TextBox 3"/>
          <p:cNvSpPr txBox="1"/>
          <p:nvPr/>
        </p:nvSpPr>
        <p:spPr>
          <a:xfrm>
            <a:off x="5334000" y="6400800"/>
            <a:ext cx="35052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267768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t>Example: Spousal Benefit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360272"/>
              </p:ext>
            </p:extLst>
          </p:nvPr>
        </p:nvGraphicFramePr>
        <p:xfrm>
          <a:off x="457200" y="1600200"/>
          <a:ext cx="7826433" cy="2651760"/>
        </p:xfrm>
        <a:graphic>
          <a:graphicData uri="http://schemas.openxmlformats.org/drawingml/2006/table">
            <a:tbl>
              <a:tblPr firstRow="1" bandRow="1">
                <a:tableStyleId>{F5AB1C69-6EDB-4FF4-983F-18BD219EF322}</a:tableStyleId>
              </a:tblPr>
              <a:tblGrid>
                <a:gridCol w="1870364">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389909">
                  <a:extLst>
                    <a:ext uri="{9D8B030D-6E8A-4147-A177-3AD203B41FA5}">
                      <a16:colId xmlns:a16="http://schemas.microsoft.com/office/drawing/2014/main" val="20003"/>
                    </a:ext>
                  </a:extLst>
                </a:gridCol>
              </a:tblGrid>
              <a:tr h="370840">
                <a:tc>
                  <a:txBody>
                    <a:bodyPr/>
                    <a:lstStyle/>
                    <a:p>
                      <a:r>
                        <a:rPr lang="en-US" dirty="0"/>
                        <a:t> </a:t>
                      </a:r>
                    </a:p>
                  </a:txBody>
                  <a:tcPr/>
                </a:tc>
                <a:tc>
                  <a:txBody>
                    <a:bodyPr/>
                    <a:lstStyle/>
                    <a:p>
                      <a:r>
                        <a:rPr lang="en-US" sz="4800" dirty="0"/>
                        <a:t>Age</a:t>
                      </a:r>
                    </a:p>
                  </a:txBody>
                  <a:tcPr/>
                </a:tc>
                <a:tc>
                  <a:txBody>
                    <a:bodyPr/>
                    <a:lstStyle/>
                    <a:p>
                      <a:endParaRPr lang="en-US" sz="4000" dirty="0"/>
                    </a:p>
                  </a:txBody>
                  <a:tcPr/>
                </a:tc>
                <a:tc>
                  <a:txBody>
                    <a:bodyPr/>
                    <a:lstStyle/>
                    <a:p>
                      <a:r>
                        <a:rPr lang="en-US" sz="4000" dirty="0"/>
                        <a:t>PIA</a:t>
                      </a:r>
                    </a:p>
                  </a:txBody>
                  <a:tcPr/>
                </a:tc>
                <a:extLst>
                  <a:ext uri="{0D108BD9-81ED-4DB2-BD59-A6C34878D82A}">
                    <a16:rowId xmlns:a16="http://schemas.microsoft.com/office/drawing/2014/main" val="10000"/>
                  </a:ext>
                </a:extLst>
              </a:tr>
              <a:tr h="370840">
                <a:tc>
                  <a:txBody>
                    <a:bodyPr/>
                    <a:lstStyle/>
                    <a:p>
                      <a:r>
                        <a:rPr lang="en-US" sz="5400" dirty="0"/>
                        <a:t>Jane</a:t>
                      </a:r>
                    </a:p>
                  </a:txBody>
                  <a:tcPr/>
                </a:tc>
                <a:tc>
                  <a:txBody>
                    <a:bodyPr/>
                    <a:lstStyle/>
                    <a:p>
                      <a:r>
                        <a:rPr lang="en-US" sz="5400" dirty="0"/>
                        <a:t>66</a:t>
                      </a:r>
                    </a:p>
                  </a:txBody>
                  <a:tcPr/>
                </a:tc>
                <a:tc>
                  <a:txBody>
                    <a:bodyPr/>
                    <a:lstStyle/>
                    <a:p>
                      <a:r>
                        <a:rPr lang="en-US" sz="3200" dirty="0"/>
                        <a:t>Own</a:t>
                      </a:r>
                      <a:r>
                        <a:rPr lang="en-US" sz="3200" baseline="0" dirty="0"/>
                        <a:t> Record</a:t>
                      </a:r>
                      <a:endParaRPr lang="en-US" sz="3200" dirty="0"/>
                    </a:p>
                  </a:txBody>
                  <a:tcPr/>
                </a:tc>
                <a:tc>
                  <a:txBody>
                    <a:bodyPr/>
                    <a:lstStyle/>
                    <a:p>
                      <a:r>
                        <a:rPr lang="en-US" sz="5400" dirty="0"/>
                        <a:t>$2200</a:t>
                      </a:r>
                    </a:p>
                  </a:txBody>
                  <a:tcPr/>
                </a:tc>
                <a:extLst>
                  <a:ext uri="{0D108BD9-81ED-4DB2-BD59-A6C34878D82A}">
                    <a16:rowId xmlns:a16="http://schemas.microsoft.com/office/drawing/2014/main" val="10001"/>
                  </a:ext>
                </a:extLst>
              </a:tr>
              <a:tr h="370840">
                <a:tc>
                  <a:txBody>
                    <a:bodyPr/>
                    <a:lstStyle/>
                    <a:p>
                      <a:r>
                        <a:rPr lang="en-US" sz="5400" dirty="0"/>
                        <a:t>John</a:t>
                      </a:r>
                    </a:p>
                  </a:txBody>
                  <a:tcPr/>
                </a:tc>
                <a:tc>
                  <a:txBody>
                    <a:bodyPr/>
                    <a:lstStyle/>
                    <a:p>
                      <a:r>
                        <a:rPr lang="en-US" sz="4400" dirty="0"/>
                        <a:t>66 +</a:t>
                      </a:r>
                    </a:p>
                  </a:txBody>
                  <a:tcPr/>
                </a:tc>
                <a:tc>
                  <a:txBody>
                    <a:bodyPr/>
                    <a:lstStyle/>
                    <a:p>
                      <a:r>
                        <a:rPr lang="en-US" sz="5400" dirty="0"/>
                        <a:t>Spousal</a:t>
                      </a:r>
                      <a:endParaRPr lang="en-US" sz="5400" b="1" i="1" dirty="0">
                        <a:solidFill>
                          <a:srgbClr val="FF0000"/>
                        </a:solidFill>
                      </a:endParaRPr>
                    </a:p>
                  </a:txBody>
                  <a:tcPr/>
                </a:tc>
                <a:tc>
                  <a:txBody>
                    <a:bodyPr/>
                    <a:lstStyle/>
                    <a:p>
                      <a:r>
                        <a:rPr lang="en-US" sz="5400" dirty="0"/>
                        <a:t>$1100</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152400" y="4800600"/>
            <a:ext cx="8458200" cy="523220"/>
          </a:xfrm>
          <a:prstGeom prst="rect">
            <a:avLst/>
          </a:prstGeom>
          <a:noFill/>
        </p:spPr>
        <p:txBody>
          <a:bodyPr wrap="square" rtlCol="0">
            <a:spAutoFit/>
          </a:bodyPr>
          <a:lstStyle/>
          <a:p>
            <a:r>
              <a:rPr lang="en-US" sz="2800" dirty="0"/>
              <a:t>PIA – Primary Insurance Amount i.e. Monthly Payout</a:t>
            </a:r>
          </a:p>
        </p:txBody>
      </p:sp>
    </p:spTree>
    <p:extLst>
      <p:ext uri="{BB962C8B-B14F-4D97-AF65-F5344CB8AC3E}">
        <p14:creationId xmlns:p14="http://schemas.microsoft.com/office/powerpoint/2010/main" val="1044348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Spousal Benefits: Eligibility</a:t>
            </a:r>
          </a:p>
        </p:txBody>
      </p:sp>
      <p:sp>
        <p:nvSpPr>
          <p:cNvPr id="3" name="Content Placeholder 2"/>
          <p:cNvSpPr>
            <a:spLocks noGrp="1"/>
          </p:cNvSpPr>
          <p:nvPr>
            <p:ph idx="1"/>
          </p:nvPr>
        </p:nvSpPr>
        <p:spPr/>
        <p:txBody>
          <a:bodyPr>
            <a:normAutofit lnSpcReduction="10000"/>
          </a:bodyPr>
          <a:lstStyle/>
          <a:p>
            <a:r>
              <a:rPr lang="en-US" sz="4800" dirty="0"/>
              <a:t>To qualify, spouse must be 62 and have been married to the worker for at least one year </a:t>
            </a:r>
            <a:r>
              <a:rPr lang="en-US" sz="7200" b="1" dirty="0"/>
              <a:t>or</a:t>
            </a:r>
          </a:p>
          <a:p>
            <a:r>
              <a:rPr lang="en-US" sz="4800" dirty="0"/>
              <a:t> be caring for child of the worker under the age of 16 </a:t>
            </a:r>
          </a:p>
        </p:txBody>
      </p:sp>
      <p:sp>
        <p:nvSpPr>
          <p:cNvPr id="4" name="TextBox 3"/>
          <p:cNvSpPr txBox="1"/>
          <p:nvPr/>
        </p:nvSpPr>
        <p:spPr>
          <a:xfrm>
            <a:off x="5334000" y="6400800"/>
            <a:ext cx="35052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1650341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Child’s Benefit</a:t>
            </a:r>
          </a:p>
        </p:txBody>
      </p:sp>
      <p:sp>
        <p:nvSpPr>
          <p:cNvPr id="3" name="Content Placeholder 2"/>
          <p:cNvSpPr>
            <a:spLocks noGrp="1"/>
          </p:cNvSpPr>
          <p:nvPr>
            <p:ph idx="1"/>
          </p:nvPr>
        </p:nvSpPr>
        <p:spPr/>
        <p:txBody>
          <a:bodyPr>
            <a:normAutofit/>
          </a:bodyPr>
          <a:lstStyle/>
          <a:p>
            <a:r>
              <a:rPr lang="en-US" sz="4400" dirty="0"/>
              <a:t>Child under the age of 18 or disabled at any age </a:t>
            </a:r>
            <a:r>
              <a:rPr lang="en-US" sz="2400" dirty="0"/>
              <a:t>(if disability has manifested itself before age 22)</a:t>
            </a:r>
            <a:r>
              <a:rPr lang="en-US" sz="4400" dirty="0"/>
              <a:t> is eligible for Social Security if the parent is claiming </a:t>
            </a:r>
          </a:p>
        </p:txBody>
      </p:sp>
    </p:spTree>
    <p:extLst>
      <p:ext uri="{BB962C8B-B14F-4D97-AF65-F5344CB8AC3E}">
        <p14:creationId xmlns:p14="http://schemas.microsoft.com/office/powerpoint/2010/main" val="3438122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Billy Joel, Alexis Roderick Joel and  Della Rose Joel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981200"/>
            <a:ext cx="6858000" cy="3733800"/>
          </a:xfrm>
        </p:spPr>
      </p:pic>
      <p:sp>
        <p:nvSpPr>
          <p:cNvPr id="5" name="TextBox 4"/>
          <p:cNvSpPr txBox="1"/>
          <p:nvPr/>
        </p:nvSpPr>
        <p:spPr>
          <a:xfrm>
            <a:off x="685800" y="6172200"/>
            <a:ext cx="7696200" cy="381000"/>
          </a:xfrm>
          <a:prstGeom prst="rect">
            <a:avLst/>
          </a:prstGeom>
          <a:noFill/>
        </p:spPr>
        <p:txBody>
          <a:bodyPr wrap="square" rtlCol="0">
            <a:spAutoFit/>
          </a:bodyPr>
          <a:lstStyle/>
          <a:p>
            <a:r>
              <a:rPr lang="en-US" dirty="0"/>
              <a:t>Della Rose DOB 08/12/15      2</a:t>
            </a:r>
            <a:r>
              <a:rPr lang="en-US" baseline="30000" dirty="0"/>
              <a:t>nd</a:t>
            </a:r>
            <a:r>
              <a:rPr lang="en-US" dirty="0"/>
              <a:t> child Remy Anne DOB 10/22/17</a:t>
            </a:r>
          </a:p>
        </p:txBody>
      </p:sp>
    </p:spTree>
    <p:extLst>
      <p:ext uri="{BB962C8B-B14F-4D97-AF65-F5344CB8AC3E}">
        <p14:creationId xmlns:p14="http://schemas.microsoft.com/office/powerpoint/2010/main" val="2276922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Spousal Benefits</a:t>
            </a:r>
          </a:p>
        </p:txBody>
      </p:sp>
      <p:sp>
        <p:nvSpPr>
          <p:cNvPr id="3" name="Content Placeholder 2"/>
          <p:cNvSpPr>
            <a:spLocks noGrp="1"/>
          </p:cNvSpPr>
          <p:nvPr>
            <p:ph idx="1"/>
          </p:nvPr>
        </p:nvSpPr>
        <p:spPr/>
        <p:txBody>
          <a:bodyPr>
            <a:normAutofit/>
          </a:bodyPr>
          <a:lstStyle/>
          <a:p>
            <a:r>
              <a:rPr lang="en-US" sz="4000" dirty="0"/>
              <a:t>Person can not collect spousal benefit until that person’s spouse has applied for Social Security</a:t>
            </a:r>
          </a:p>
          <a:p>
            <a:r>
              <a:rPr lang="en-US" sz="4000" dirty="0"/>
              <a:t>The spouse can claim the </a:t>
            </a:r>
            <a:r>
              <a:rPr lang="en-US" sz="4000" i="1" dirty="0"/>
              <a:t>higher </a:t>
            </a:r>
            <a:r>
              <a:rPr lang="en-US" sz="4000" dirty="0"/>
              <a:t>of a social security benefit based on their own earnings record or a spousal benefit</a:t>
            </a:r>
          </a:p>
          <a:p>
            <a:endParaRPr lang="en-US" sz="4000" dirty="0"/>
          </a:p>
        </p:txBody>
      </p:sp>
    </p:spTree>
    <p:extLst>
      <p:ext uri="{BB962C8B-B14F-4D97-AF65-F5344CB8AC3E}">
        <p14:creationId xmlns:p14="http://schemas.microsoft.com/office/powerpoint/2010/main" val="2525229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Spousal Benefits continued</a:t>
            </a:r>
            <a:r>
              <a:rPr lang="en-US" dirty="0"/>
              <a:t>…</a:t>
            </a:r>
          </a:p>
        </p:txBody>
      </p:sp>
      <p:sp>
        <p:nvSpPr>
          <p:cNvPr id="3" name="Content Placeholder 2"/>
          <p:cNvSpPr>
            <a:spLocks noGrp="1"/>
          </p:cNvSpPr>
          <p:nvPr>
            <p:ph idx="1"/>
          </p:nvPr>
        </p:nvSpPr>
        <p:spPr/>
        <p:txBody>
          <a:bodyPr>
            <a:normAutofit/>
          </a:bodyPr>
          <a:lstStyle/>
          <a:p>
            <a:r>
              <a:rPr lang="en-US" sz="4800" dirty="0"/>
              <a:t>Spousal benefit is reduced by a similar percentage in the event spouse wants to collect early </a:t>
            </a:r>
          </a:p>
          <a:p>
            <a:r>
              <a:rPr lang="en-US" sz="4800" dirty="0"/>
              <a:t>Married couples limited to one spousal benefit</a:t>
            </a:r>
          </a:p>
          <a:p>
            <a:endParaRPr lang="en-US" dirty="0"/>
          </a:p>
        </p:txBody>
      </p:sp>
      <p:sp>
        <p:nvSpPr>
          <p:cNvPr id="4" name="TextBox 3"/>
          <p:cNvSpPr txBox="1"/>
          <p:nvPr/>
        </p:nvSpPr>
        <p:spPr>
          <a:xfrm>
            <a:off x="5257800" y="6324600"/>
            <a:ext cx="34290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1931734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u="sng" dirty="0"/>
              <a:t>Common Questions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607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Pay-As-You-Go System                                 </a:t>
            </a:r>
            <a:r>
              <a:rPr lang="en-US" sz="2200" u="sng" dirty="0"/>
              <a:t>Money Comes In – Money Goes Out    </a:t>
            </a:r>
          </a:p>
        </p:txBody>
      </p:sp>
      <p:sp>
        <p:nvSpPr>
          <p:cNvPr id="3" name="Content Placeholder 2"/>
          <p:cNvSpPr>
            <a:spLocks noGrp="1"/>
          </p:cNvSpPr>
          <p:nvPr>
            <p:ph idx="1"/>
          </p:nvPr>
        </p:nvSpPr>
        <p:spPr/>
        <p:txBody>
          <a:bodyPr>
            <a:normAutofit/>
          </a:bodyPr>
          <a:lstStyle/>
          <a:p>
            <a:r>
              <a:rPr lang="en-US" sz="4400" dirty="0"/>
              <a:t>Your payroll tax dollars used to pay benefits for current retirees  </a:t>
            </a:r>
          </a:p>
          <a:p>
            <a:r>
              <a:rPr lang="en-US" sz="4400" dirty="0"/>
              <a:t>Benefits of today’s workers will be funded by the workers of tomorrow.                                                                              </a:t>
            </a:r>
          </a:p>
        </p:txBody>
      </p:sp>
      <p:sp>
        <p:nvSpPr>
          <p:cNvPr id="4" name="TextBox 3"/>
          <p:cNvSpPr txBox="1"/>
          <p:nvPr/>
        </p:nvSpPr>
        <p:spPr>
          <a:xfrm>
            <a:off x="6096000" y="6324600"/>
            <a:ext cx="29718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719853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How is My Benefit Affected If my Spouse Collects Early?</a:t>
            </a:r>
          </a:p>
        </p:txBody>
      </p:sp>
      <p:sp>
        <p:nvSpPr>
          <p:cNvPr id="3" name="Content Placeholder 2"/>
          <p:cNvSpPr>
            <a:spLocks noGrp="1"/>
          </p:cNvSpPr>
          <p:nvPr>
            <p:ph idx="1"/>
          </p:nvPr>
        </p:nvSpPr>
        <p:spPr/>
        <p:txBody>
          <a:bodyPr>
            <a:normAutofit/>
          </a:bodyPr>
          <a:lstStyle/>
          <a:p>
            <a:r>
              <a:rPr lang="en-US" sz="6000" dirty="0"/>
              <a:t> When your spouse collects benefits has no effect on your spousal benefits </a:t>
            </a:r>
          </a:p>
        </p:txBody>
      </p:sp>
      <p:sp>
        <p:nvSpPr>
          <p:cNvPr id="4" name="TextBox 3"/>
          <p:cNvSpPr txBox="1"/>
          <p:nvPr/>
        </p:nvSpPr>
        <p:spPr>
          <a:xfrm>
            <a:off x="5562600" y="6248400"/>
            <a:ext cx="31242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878210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Do Spousal Benefits Continue to Increase Beyond FRA?</a:t>
            </a:r>
          </a:p>
        </p:txBody>
      </p:sp>
      <p:sp>
        <p:nvSpPr>
          <p:cNvPr id="3" name="Content Placeholder 2"/>
          <p:cNvSpPr>
            <a:spLocks noGrp="1"/>
          </p:cNvSpPr>
          <p:nvPr>
            <p:ph idx="1"/>
          </p:nvPr>
        </p:nvSpPr>
        <p:spPr/>
        <p:txBody>
          <a:bodyPr>
            <a:normAutofit/>
          </a:bodyPr>
          <a:lstStyle/>
          <a:p>
            <a:r>
              <a:rPr lang="en-US" sz="7200" dirty="0"/>
              <a:t>Spousal benefits are not adjusted for delayed credits</a:t>
            </a:r>
          </a:p>
        </p:txBody>
      </p:sp>
    </p:spTree>
    <p:extLst>
      <p:ext uri="{BB962C8B-B14F-4D97-AF65-F5344CB8AC3E}">
        <p14:creationId xmlns:p14="http://schemas.microsoft.com/office/powerpoint/2010/main" val="521719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Can I Collect Spousal Benefits Whenever I Want them?</a:t>
            </a:r>
          </a:p>
        </p:txBody>
      </p:sp>
      <p:sp>
        <p:nvSpPr>
          <p:cNvPr id="3" name="Content Placeholder 2"/>
          <p:cNvSpPr>
            <a:spLocks noGrp="1"/>
          </p:cNvSpPr>
          <p:nvPr>
            <p:ph idx="1"/>
          </p:nvPr>
        </p:nvSpPr>
        <p:spPr/>
        <p:txBody>
          <a:bodyPr>
            <a:normAutofit/>
          </a:bodyPr>
          <a:lstStyle/>
          <a:p>
            <a:r>
              <a:rPr lang="en-US" sz="5400" dirty="0"/>
              <a:t>Your spouse must has filed for benefits for you to collect </a:t>
            </a:r>
            <a:endParaRPr lang="en-US" sz="5400" i="1" dirty="0"/>
          </a:p>
        </p:txBody>
      </p:sp>
      <p:sp>
        <p:nvSpPr>
          <p:cNvPr id="4" name="TextBox 3"/>
          <p:cNvSpPr txBox="1"/>
          <p:nvPr/>
        </p:nvSpPr>
        <p:spPr>
          <a:xfrm>
            <a:off x="1371600" y="5802997"/>
            <a:ext cx="4876800" cy="369332"/>
          </a:xfrm>
          <a:prstGeom prst="rect">
            <a:avLst/>
          </a:prstGeom>
          <a:noFill/>
        </p:spPr>
        <p:txBody>
          <a:bodyPr wrap="square" rtlCol="0">
            <a:spAutoFit/>
          </a:bodyPr>
          <a:lstStyle/>
          <a:p>
            <a:r>
              <a:rPr lang="en-US" dirty="0"/>
              <a:t>Right to file/suspend expired as </a:t>
            </a:r>
            <a:r>
              <a:rPr lang="en-US"/>
              <a:t>of 04/30/015</a:t>
            </a:r>
            <a:endParaRPr lang="en-US" dirty="0"/>
          </a:p>
        </p:txBody>
      </p:sp>
    </p:spTree>
    <p:extLst>
      <p:ext uri="{BB962C8B-B14F-4D97-AF65-F5344CB8AC3E}">
        <p14:creationId xmlns:p14="http://schemas.microsoft.com/office/powerpoint/2010/main" val="1295157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Can I Collect Spousal and Switch to                       My Own?</a:t>
            </a:r>
          </a:p>
        </p:txBody>
      </p:sp>
      <p:sp>
        <p:nvSpPr>
          <p:cNvPr id="3" name="Content Placeholder 2"/>
          <p:cNvSpPr>
            <a:spLocks noGrp="1"/>
          </p:cNvSpPr>
          <p:nvPr>
            <p:ph idx="1"/>
          </p:nvPr>
        </p:nvSpPr>
        <p:spPr/>
        <p:txBody>
          <a:bodyPr>
            <a:normAutofit lnSpcReduction="10000"/>
          </a:bodyPr>
          <a:lstStyle/>
          <a:p>
            <a:r>
              <a:rPr lang="en-US" sz="3600" dirty="0"/>
              <a:t>As long as you are at least                                        		</a:t>
            </a:r>
            <a:r>
              <a:rPr lang="en-US" sz="3600" b="1" dirty="0">
                <a:solidFill>
                  <a:srgbClr val="FF0000"/>
                </a:solidFill>
              </a:rPr>
              <a:t>Born Before 12/31/1953                                                             		FRA                                                                		Spouse Has Filed                                                                      </a:t>
            </a:r>
            <a:r>
              <a:rPr lang="en-US" sz="3600" dirty="0"/>
              <a:t>You can choose Spousal Benefits only </a:t>
            </a:r>
          </a:p>
          <a:p>
            <a:r>
              <a:rPr lang="en-US" sz="3600" dirty="0"/>
              <a:t>This allows your own benefits to earn delayed credits.  You would then convert at a later date </a:t>
            </a:r>
          </a:p>
        </p:txBody>
      </p:sp>
      <p:sp>
        <p:nvSpPr>
          <p:cNvPr id="4" name="TextBox 3"/>
          <p:cNvSpPr txBox="1"/>
          <p:nvPr/>
        </p:nvSpPr>
        <p:spPr>
          <a:xfrm>
            <a:off x="5562600" y="6324600"/>
            <a:ext cx="3200400" cy="369332"/>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663968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Can I Be Denied Spousal Benefits?</a:t>
            </a:r>
          </a:p>
        </p:txBody>
      </p:sp>
      <p:sp>
        <p:nvSpPr>
          <p:cNvPr id="3" name="Content Placeholder 2"/>
          <p:cNvSpPr>
            <a:spLocks noGrp="1"/>
          </p:cNvSpPr>
          <p:nvPr>
            <p:ph idx="1"/>
          </p:nvPr>
        </p:nvSpPr>
        <p:spPr/>
        <p:txBody>
          <a:bodyPr>
            <a:normAutofit/>
          </a:bodyPr>
          <a:lstStyle/>
          <a:p>
            <a:r>
              <a:rPr lang="en-US" sz="4000" dirty="0"/>
              <a:t>Under federal law, spousal (and survivor) benefits claimed by government pensioners who have not contributed into social security program will be reduced or eliminated altogether</a:t>
            </a:r>
          </a:p>
        </p:txBody>
      </p:sp>
    </p:spTree>
    <p:extLst>
      <p:ext uri="{BB962C8B-B14F-4D97-AF65-F5344CB8AC3E}">
        <p14:creationId xmlns:p14="http://schemas.microsoft.com/office/powerpoint/2010/main" val="3559513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u="sng" dirty="0"/>
              <a:t>Government Pension Offset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3727264"/>
              </p:ext>
            </p:extLst>
          </p:nvPr>
        </p:nvGraphicFramePr>
        <p:xfrm>
          <a:off x="3575050" y="273050"/>
          <a:ext cx="5212080" cy="5951220"/>
        </p:xfrm>
        <a:graphic>
          <a:graphicData uri="http://schemas.openxmlformats.org/drawingml/2006/table">
            <a:tbl>
              <a:tblPr firstRow="1" bandRow="1">
                <a:tableStyleId>{073A0DAA-6AF3-43AB-8588-CEC1D06C72B9}</a:tableStyleId>
              </a:tblPr>
              <a:tblGrid>
                <a:gridCol w="320040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tblGrid>
              <a:tr h="99187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991870">
                <a:tc>
                  <a:txBody>
                    <a:bodyPr/>
                    <a:lstStyle/>
                    <a:p>
                      <a:r>
                        <a:rPr lang="en-US" sz="2800" dirty="0"/>
                        <a:t>Spousal Benefit</a:t>
                      </a:r>
                    </a:p>
                  </a:txBody>
                  <a:tcPr/>
                </a:tc>
                <a:tc>
                  <a:txBody>
                    <a:bodyPr/>
                    <a:lstStyle/>
                    <a:p>
                      <a:r>
                        <a:rPr lang="en-US" sz="2800" dirty="0"/>
                        <a:t>$500</a:t>
                      </a:r>
                    </a:p>
                  </a:txBody>
                  <a:tcPr/>
                </a:tc>
                <a:extLst>
                  <a:ext uri="{0D108BD9-81ED-4DB2-BD59-A6C34878D82A}">
                    <a16:rowId xmlns:a16="http://schemas.microsoft.com/office/drawing/2014/main" val="10001"/>
                  </a:ext>
                </a:extLst>
              </a:tr>
              <a:tr h="991870">
                <a:tc>
                  <a:txBody>
                    <a:bodyPr/>
                    <a:lstStyle/>
                    <a:p>
                      <a:r>
                        <a:rPr lang="en-US" sz="2800" dirty="0"/>
                        <a:t>Civil</a:t>
                      </a:r>
                      <a:r>
                        <a:rPr lang="en-US" sz="2800" baseline="0" dirty="0"/>
                        <a:t> Service Pension</a:t>
                      </a:r>
                      <a:endParaRPr lang="en-US" sz="2800" dirty="0"/>
                    </a:p>
                  </a:txBody>
                  <a:tcPr/>
                </a:tc>
                <a:tc>
                  <a:txBody>
                    <a:bodyPr/>
                    <a:lstStyle/>
                    <a:p>
                      <a:r>
                        <a:rPr lang="en-US" sz="2800" dirty="0"/>
                        <a:t>$600</a:t>
                      </a:r>
                    </a:p>
                  </a:txBody>
                  <a:tcPr/>
                </a:tc>
                <a:extLst>
                  <a:ext uri="{0D108BD9-81ED-4DB2-BD59-A6C34878D82A}">
                    <a16:rowId xmlns:a16="http://schemas.microsoft.com/office/drawing/2014/main" val="10002"/>
                  </a:ext>
                </a:extLst>
              </a:tr>
              <a:tr h="991870">
                <a:tc>
                  <a:txBody>
                    <a:bodyPr/>
                    <a:lstStyle/>
                    <a:p>
                      <a:r>
                        <a:rPr lang="en-US" sz="2800" dirty="0"/>
                        <a:t>Factor</a:t>
                      </a:r>
                    </a:p>
                  </a:txBody>
                  <a:tcPr/>
                </a:tc>
                <a:tc>
                  <a:txBody>
                    <a:bodyPr/>
                    <a:lstStyle/>
                    <a:p>
                      <a:r>
                        <a:rPr lang="en-US" sz="2800" u="none" dirty="0"/>
                        <a:t>2/3</a:t>
                      </a:r>
                    </a:p>
                  </a:txBody>
                  <a:tcPr/>
                </a:tc>
                <a:extLst>
                  <a:ext uri="{0D108BD9-81ED-4DB2-BD59-A6C34878D82A}">
                    <a16:rowId xmlns:a16="http://schemas.microsoft.com/office/drawing/2014/main" val="10003"/>
                  </a:ext>
                </a:extLst>
              </a:tr>
              <a:tr h="991870">
                <a:tc>
                  <a:txBody>
                    <a:bodyPr/>
                    <a:lstStyle/>
                    <a:p>
                      <a:r>
                        <a:rPr lang="en-US" sz="2800" dirty="0"/>
                        <a:t>GPO</a:t>
                      </a:r>
                    </a:p>
                  </a:txBody>
                  <a:tcPr/>
                </a:tc>
                <a:tc>
                  <a:txBody>
                    <a:bodyPr/>
                    <a:lstStyle/>
                    <a:p>
                      <a:r>
                        <a:rPr lang="en-US" sz="2800" u="sng" dirty="0"/>
                        <a:t>$400</a:t>
                      </a:r>
                    </a:p>
                  </a:txBody>
                  <a:tcPr/>
                </a:tc>
                <a:extLst>
                  <a:ext uri="{0D108BD9-81ED-4DB2-BD59-A6C34878D82A}">
                    <a16:rowId xmlns:a16="http://schemas.microsoft.com/office/drawing/2014/main" val="10004"/>
                  </a:ext>
                </a:extLst>
              </a:tr>
              <a:tr h="991870">
                <a:tc>
                  <a:txBody>
                    <a:bodyPr/>
                    <a:lstStyle/>
                    <a:p>
                      <a:r>
                        <a:rPr lang="en-US" sz="2800" dirty="0"/>
                        <a:t>Net Amount</a:t>
                      </a:r>
                    </a:p>
                  </a:txBody>
                  <a:tcPr/>
                </a:tc>
                <a:tc>
                  <a:txBody>
                    <a:bodyPr/>
                    <a:lstStyle/>
                    <a:p>
                      <a:r>
                        <a:rPr lang="en-US" sz="2800" dirty="0"/>
                        <a:t>$100</a:t>
                      </a:r>
                    </a:p>
                  </a:txBody>
                  <a:tcPr/>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half" idx="2"/>
          </p:nvPr>
        </p:nvSpPr>
        <p:spPr/>
        <p:txBody>
          <a:bodyPr>
            <a:normAutofit fontScale="92500"/>
          </a:bodyPr>
          <a:lstStyle/>
          <a:p>
            <a:r>
              <a:rPr lang="en-US" sz="2400" dirty="0"/>
              <a:t>The amount of your spousal or survivors benefit will be reduced by 2/3 of the amount of your government pension.  Example:  Tom has a monthly spousal benefit of $500 and monthly civil service pension of $600.  He will receive only $100 of his $500 spousal benefit.</a:t>
            </a:r>
            <a:endParaRPr lang="en-US" dirty="0"/>
          </a:p>
        </p:txBody>
      </p:sp>
    </p:spTree>
    <p:extLst>
      <p:ext uri="{BB962C8B-B14F-4D97-AF65-F5344CB8AC3E}">
        <p14:creationId xmlns:p14="http://schemas.microsoft.com/office/powerpoint/2010/main" val="69293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4800"/>
            <a:ext cx="8754229" cy="12039601"/>
          </a:xfrm>
        </p:spPr>
      </p:pic>
    </p:spTree>
    <p:extLst>
      <p:ext uri="{BB962C8B-B14F-4D97-AF65-F5344CB8AC3E}">
        <p14:creationId xmlns:p14="http://schemas.microsoft.com/office/powerpoint/2010/main" val="1043730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u="sng" dirty="0"/>
              <a:t>Has Anyone Received this Letter?</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32731"/>
            <a:ext cx="4038600" cy="3860901"/>
          </a:xfrm>
        </p:spPr>
      </p:pic>
      <p:sp>
        <p:nvSpPr>
          <p:cNvPr id="6" name="Text Placeholder 5"/>
          <p:cNvSpPr>
            <a:spLocks noGrp="1"/>
          </p:cNvSpPr>
          <p:nvPr>
            <p:ph sz="half" idx="2"/>
          </p:nvPr>
        </p:nvSpPr>
        <p:spPr/>
        <p:txBody>
          <a:bodyPr>
            <a:noAutofit/>
          </a:bodyPr>
          <a:lstStyle/>
          <a:p>
            <a:r>
              <a:rPr lang="en-US" sz="2400" dirty="0"/>
              <a:t>Dear Mr./Mrs.                                                    </a:t>
            </a:r>
            <a:r>
              <a:rPr lang="en-US" sz="2000" dirty="0"/>
              <a:t>Are you currently or have you ever been married? If so, we invite you to contact a  Social Security Administration office to learn about strategies developed to optimize the spousal and survivor benefits for which you may be eligible. </a:t>
            </a:r>
          </a:p>
          <a:p>
            <a:endParaRPr lang="en-US" sz="2400" dirty="0"/>
          </a:p>
          <a:p>
            <a:r>
              <a:rPr lang="en-US" sz="2400" dirty="0"/>
              <a:t>Respectfully Yours,                                                Social Security Administration  </a:t>
            </a:r>
          </a:p>
        </p:txBody>
      </p:sp>
      <p:sp>
        <p:nvSpPr>
          <p:cNvPr id="2" name="TextBox 1"/>
          <p:cNvSpPr txBox="1"/>
          <p:nvPr/>
        </p:nvSpPr>
        <p:spPr>
          <a:xfrm>
            <a:off x="381000" y="6400800"/>
            <a:ext cx="3276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3335778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a:t>Social Security Employees Provide Information Not Advice  </a:t>
            </a:r>
          </a:p>
        </p:txBody>
      </p:sp>
      <p:sp>
        <p:nvSpPr>
          <p:cNvPr id="6" name="Content Placeholder 5"/>
          <p:cNvSpPr>
            <a:spLocks noGrp="1"/>
          </p:cNvSpPr>
          <p:nvPr>
            <p:ph idx="1"/>
          </p:nvPr>
        </p:nvSpPr>
        <p:spPr/>
        <p:txBody>
          <a:bodyPr>
            <a:normAutofit lnSpcReduction="10000"/>
          </a:bodyPr>
          <a:lstStyle/>
          <a:p>
            <a:r>
              <a:rPr lang="en-US" dirty="0"/>
              <a:t>180,000 people a day visit SS offices and the agency handles 450,000 daily phone calls</a:t>
            </a:r>
          </a:p>
          <a:p>
            <a:r>
              <a:rPr lang="en-US" dirty="0"/>
              <a:t>SS reps are “not at liberty to substitute their own judgment or opinion for rulings, regulations, or the law”</a:t>
            </a:r>
          </a:p>
          <a:p>
            <a:r>
              <a:rPr lang="en-US" dirty="0"/>
              <a:t>SS reps do not know about your household budget, your health, your retirement savings, your life insurance, your plans for life after retirement </a:t>
            </a:r>
          </a:p>
          <a:p>
            <a:endParaRPr lang="en-US" dirty="0"/>
          </a:p>
        </p:txBody>
      </p:sp>
      <p:sp>
        <p:nvSpPr>
          <p:cNvPr id="3" name="TextBox 2"/>
          <p:cNvSpPr txBox="1"/>
          <p:nvPr/>
        </p:nvSpPr>
        <p:spPr>
          <a:xfrm>
            <a:off x="6248400" y="6248400"/>
            <a:ext cx="2743200" cy="381000"/>
          </a:xfrm>
          <a:prstGeom prst="rect">
            <a:avLst/>
          </a:prstGeom>
          <a:noFill/>
        </p:spPr>
        <p:txBody>
          <a:bodyPr wrap="square" rtlCol="0">
            <a:spAutoFit/>
          </a:bodyPr>
          <a:lstStyle/>
          <a:p>
            <a:r>
              <a:rPr lang="en-US" dirty="0"/>
              <a:t>www.danmazzola.com</a:t>
            </a:r>
          </a:p>
        </p:txBody>
      </p:sp>
    </p:spTree>
    <p:extLst>
      <p:ext uri="{BB962C8B-B14F-4D97-AF65-F5344CB8AC3E}">
        <p14:creationId xmlns:p14="http://schemas.microsoft.com/office/powerpoint/2010/main" val="2948106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Onus is on the Individual</a:t>
            </a:r>
          </a:p>
        </p:txBody>
      </p:sp>
      <p:sp>
        <p:nvSpPr>
          <p:cNvPr id="3" name="Content Placeholder 2"/>
          <p:cNvSpPr>
            <a:spLocks noGrp="1"/>
          </p:cNvSpPr>
          <p:nvPr>
            <p:ph idx="1"/>
          </p:nvPr>
        </p:nvSpPr>
        <p:spPr/>
        <p:txBody>
          <a:bodyPr>
            <a:noAutofit/>
          </a:bodyPr>
          <a:lstStyle/>
          <a:p>
            <a:r>
              <a:rPr lang="en-US" sz="5400" dirty="0"/>
              <a:t>Your responsibility to know about the disadvantages of taking benefits early and various claiming strategies</a:t>
            </a:r>
          </a:p>
        </p:txBody>
      </p:sp>
    </p:spTree>
    <p:extLst>
      <p:ext uri="{BB962C8B-B14F-4D97-AF65-F5344CB8AC3E}">
        <p14:creationId xmlns:p14="http://schemas.microsoft.com/office/powerpoint/2010/main" val="159580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Changing Demographics</a:t>
            </a:r>
          </a:p>
        </p:txBody>
      </p:sp>
      <p:sp>
        <p:nvSpPr>
          <p:cNvPr id="3" name="Content Placeholder 2"/>
          <p:cNvSpPr>
            <a:spLocks noGrp="1"/>
          </p:cNvSpPr>
          <p:nvPr>
            <p:ph idx="1"/>
          </p:nvPr>
        </p:nvSpPr>
        <p:spPr/>
        <p:txBody>
          <a:bodyPr>
            <a:normAutofit/>
          </a:bodyPr>
          <a:lstStyle/>
          <a:p>
            <a:r>
              <a:rPr lang="en-US" sz="4400" dirty="0"/>
              <a:t>In 1935 the worker/beneficiary ratio was 160:1.   Today it is about 2.8 workers for each beneficiary – by 2033, there are projected to be only 2.1 workers for each beneficiary</a:t>
            </a:r>
          </a:p>
          <a:p>
            <a:endParaRPr lang="en-US" sz="4400" dirty="0"/>
          </a:p>
        </p:txBody>
      </p:sp>
      <p:sp>
        <p:nvSpPr>
          <p:cNvPr id="4" name="TextBox 3"/>
          <p:cNvSpPr txBox="1"/>
          <p:nvPr/>
        </p:nvSpPr>
        <p:spPr>
          <a:xfrm>
            <a:off x="5105400" y="6248400"/>
            <a:ext cx="3581400" cy="369332"/>
          </a:xfrm>
          <a:prstGeom prst="rect">
            <a:avLst/>
          </a:prstGeom>
          <a:noFill/>
        </p:spPr>
        <p:txBody>
          <a:bodyPr wrap="square" rtlCol="0">
            <a:spAutoFit/>
          </a:bodyPr>
          <a:lstStyle/>
          <a:p>
            <a:r>
              <a:rPr lang="en-US" dirty="0"/>
              <a:t>Daniel G. Mazzola, CFA, CPA</a:t>
            </a:r>
          </a:p>
        </p:txBody>
      </p:sp>
    </p:spTree>
    <p:extLst>
      <p:ext uri="{BB962C8B-B14F-4D97-AF65-F5344CB8AC3E}">
        <p14:creationId xmlns:p14="http://schemas.microsoft.com/office/powerpoint/2010/main" val="1727560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u="sng" dirty="0"/>
              <a:t>Restricted Claim</a:t>
            </a:r>
          </a:p>
        </p:txBody>
      </p:sp>
      <p:sp>
        <p:nvSpPr>
          <p:cNvPr id="3" name="Content Placeholder 2"/>
          <p:cNvSpPr>
            <a:spLocks noGrp="1"/>
          </p:cNvSpPr>
          <p:nvPr>
            <p:ph idx="1"/>
          </p:nvPr>
        </p:nvSpPr>
        <p:spPr/>
        <p:txBody>
          <a:bodyPr>
            <a:normAutofit/>
          </a:bodyPr>
          <a:lstStyle/>
          <a:p>
            <a:r>
              <a:rPr lang="en-US" sz="6600" dirty="0"/>
              <a:t>Person Claims Spousal Benefit Rather Than His Own When Filing</a:t>
            </a:r>
            <a:endParaRPr lang="en-US" sz="6600" i="1" dirty="0"/>
          </a:p>
        </p:txBody>
      </p:sp>
      <p:sp>
        <p:nvSpPr>
          <p:cNvPr id="4" name="TextBox 3"/>
          <p:cNvSpPr txBox="1"/>
          <p:nvPr/>
        </p:nvSpPr>
        <p:spPr>
          <a:xfrm>
            <a:off x="5791200" y="6172200"/>
            <a:ext cx="2895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1639594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a:t>Restricted Claim</a:t>
            </a:r>
          </a:p>
        </p:txBody>
      </p:sp>
      <p:sp>
        <p:nvSpPr>
          <p:cNvPr id="3" name="Content Placeholder 2"/>
          <p:cNvSpPr>
            <a:spLocks noGrp="1"/>
          </p:cNvSpPr>
          <p:nvPr>
            <p:ph idx="1"/>
          </p:nvPr>
        </p:nvSpPr>
        <p:spPr/>
        <p:txBody>
          <a:bodyPr>
            <a:normAutofit/>
          </a:bodyPr>
          <a:lstStyle/>
          <a:p>
            <a:r>
              <a:rPr lang="en-US" sz="4400" b="1" dirty="0">
                <a:solidFill>
                  <a:srgbClr val="FF0000"/>
                </a:solidFill>
              </a:rPr>
              <a:t>Born Before 12/31/1953</a:t>
            </a:r>
          </a:p>
          <a:p>
            <a:r>
              <a:rPr lang="en-US" sz="3600" i="1" dirty="0"/>
              <a:t>Must Be at FRA when Filing Restricted                                                               </a:t>
            </a:r>
          </a:p>
          <a:p>
            <a:r>
              <a:rPr lang="en-US" sz="3600" i="1" dirty="0"/>
              <a:t>Spouse Must have Filed for Benefits </a:t>
            </a:r>
          </a:p>
        </p:txBody>
      </p:sp>
      <p:sp>
        <p:nvSpPr>
          <p:cNvPr id="4" name="TextBox 3"/>
          <p:cNvSpPr txBox="1"/>
          <p:nvPr/>
        </p:nvSpPr>
        <p:spPr>
          <a:xfrm>
            <a:off x="5791200" y="6172200"/>
            <a:ext cx="2895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4043430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Restricted Claim In Action</a:t>
            </a:r>
          </a:p>
        </p:txBody>
      </p:sp>
      <p:sp>
        <p:nvSpPr>
          <p:cNvPr id="3" name="Content Placeholder 2"/>
          <p:cNvSpPr>
            <a:spLocks noGrp="1"/>
          </p:cNvSpPr>
          <p:nvPr>
            <p:ph idx="1"/>
          </p:nvPr>
        </p:nvSpPr>
        <p:spPr/>
        <p:txBody>
          <a:bodyPr>
            <a:normAutofit/>
          </a:bodyPr>
          <a:lstStyle/>
          <a:p>
            <a:r>
              <a:rPr lang="en-US" sz="6000" dirty="0"/>
              <a:t>Two Couples With Similar Work Histories, Same Benefits But Different Ages</a:t>
            </a:r>
          </a:p>
        </p:txBody>
      </p:sp>
    </p:spTree>
    <p:extLst>
      <p:ext uri="{BB962C8B-B14F-4D97-AF65-F5344CB8AC3E}">
        <p14:creationId xmlns:p14="http://schemas.microsoft.com/office/powerpoint/2010/main" val="1294918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t>Restricted Claim: Not Available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410098"/>
              </p:ext>
            </p:extLst>
          </p:nvPr>
        </p:nvGraphicFramePr>
        <p:xfrm>
          <a:off x="1295400" y="1600200"/>
          <a:ext cx="6415347" cy="3017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1437409">
                  <a:extLst>
                    <a:ext uri="{9D8B030D-6E8A-4147-A177-3AD203B41FA5}">
                      <a16:colId xmlns:a16="http://schemas.microsoft.com/office/drawing/2014/main" val="20001"/>
                    </a:ext>
                  </a:extLst>
                </a:gridCol>
                <a:gridCol w="2874818">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4000" dirty="0"/>
                        <a:t>PIA @ FRA</a:t>
                      </a:r>
                    </a:p>
                  </a:txBody>
                  <a:tcPr/>
                </a:tc>
                <a:extLst>
                  <a:ext uri="{0D108BD9-81ED-4DB2-BD59-A6C34878D82A}">
                    <a16:rowId xmlns:a16="http://schemas.microsoft.com/office/drawing/2014/main" val="10000"/>
                  </a:ext>
                </a:extLst>
              </a:tr>
              <a:tr h="370840">
                <a:tc>
                  <a:txBody>
                    <a:bodyPr/>
                    <a:lstStyle/>
                    <a:p>
                      <a:r>
                        <a:rPr lang="en-US" sz="6600" dirty="0"/>
                        <a:t>Sue</a:t>
                      </a:r>
                    </a:p>
                  </a:txBody>
                  <a:tcPr/>
                </a:tc>
                <a:tc>
                  <a:txBody>
                    <a:bodyPr/>
                    <a:lstStyle/>
                    <a:p>
                      <a:r>
                        <a:rPr lang="en-US" sz="6600" dirty="0"/>
                        <a:t>64</a:t>
                      </a:r>
                    </a:p>
                  </a:txBody>
                  <a:tcPr/>
                </a:tc>
                <a:tc>
                  <a:txBody>
                    <a:bodyPr/>
                    <a:lstStyle/>
                    <a:p>
                      <a:r>
                        <a:rPr lang="en-US" sz="6600" dirty="0"/>
                        <a:t>$2200</a:t>
                      </a:r>
                    </a:p>
                  </a:txBody>
                  <a:tcPr/>
                </a:tc>
                <a:extLst>
                  <a:ext uri="{0D108BD9-81ED-4DB2-BD59-A6C34878D82A}">
                    <a16:rowId xmlns:a16="http://schemas.microsoft.com/office/drawing/2014/main" val="10001"/>
                  </a:ext>
                </a:extLst>
              </a:tr>
              <a:tr h="370840">
                <a:tc>
                  <a:txBody>
                    <a:bodyPr/>
                    <a:lstStyle/>
                    <a:p>
                      <a:r>
                        <a:rPr lang="en-US" sz="6600" dirty="0"/>
                        <a:t>Steve</a:t>
                      </a:r>
                    </a:p>
                  </a:txBody>
                  <a:tcPr/>
                </a:tc>
                <a:tc>
                  <a:txBody>
                    <a:bodyPr/>
                    <a:lstStyle/>
                    <a:p>
                      <a:r>
                        <a:rPr lang="en-US" sz="6600" dirty="0"/>
                        <a:t>64</a:t>
                      </a:r>
                    </a:p>
                  </a:txBody>
                  <a:tcPr/>
                </a:tc>
                <a:tc>
                  <a:txBody>
                    <a:bodyPr/>
                    <a:lstStyle/>
                    <a:p>
                      <a:r>
                        <a:rPr lang="en-US" sz="6600" dirty="0"/>
                        <a:t>$1200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82655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From Spouse With Lower Benefit’s  Perspective</a:t>
            </a:r>
          </a:p>
        </p:txBody>
      </p:sp>
      <p:sp>
        <p:nvSpPr>
          <p:cNvPr id="3" name="Content Placeholder 2"/>
          <p:cNvSpPr>
            <a:spLocks noGrp="1"/>
          </p:cNvSpPr>
          <p:nvPr>
            <p:ph idx="1"/>
          </p:nvPr>
        </p:nvSpPr>
        <p:spPr/>
        <p:txBody>
          <a:bodyPr>
            <a:normAutofit/>
          </a:bodyPr>
          <a:lstStyle/>
          <a:p>
            <a:r>
              <a:rPr lang="en-US" sz="5400" dirty="0"/>
              <a:t>At Whatever Age Steve Claims He Will Receive The Higher Of The Spousal Or His Own</a:t>
            </a:r>
          </a:p>
        </p:txBody>
      </p:sp>
    </p:spTree>
    <p:extLst>
      <p:ext uri="{BB962C8B-B14F-4D97-AF65-F5344CB8AC3E}">
        <p14:creationId xmlns:p14="http://schemas.microsoft.com/office/powerpoint/2010/main" val="6301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t>Steve’s Benefits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6657692"/>
              </p:ext>
            </p:extLst>
          </p:nvPr>
        </p:nvGraphicFramePr>
        <p:xfrm>
          <a:off x="990600" y="1600200"/>
          <a:ext cx="7543800" cy="2773680"/>
        </p:xfrm>
        <a:graphic>
          <a:graphicData uri="http://schemas.openxmlformats.org/drawingml/2006/table">
            <a:tbl>
              <a:tblPr firstRow="1" bandRow="1">
                <a:tableStyleId>{21E4AEA4-8DFA-4A89-87EB-49C32662AFE0}</a:tableStyleId>
              </a:tblPr>
              <a:tblGrid>
                <a:gridCol w="1077686">
                  <a:extLst>
                    <a:ext uri="{9D8B030D-6E8A-4147-A177-3AD203B41FA5}">
                      <a16:colId xmlns:a16="http://schemas.microsoft.com/office/drawing/2014/main" val="20000"/>
                    </a:ext>
                  </a:extLst>
                </a:gridCol>
                <a:gridCol w="3233057">
                  <a:extLst>
                    <a:ext uri="{9D8B030D-6E8A-4147-A177-3AD203B41FA5}">
                      <a16:colId xmlns:a16="http://schemas.microsoft.com/office/drawing/2014/main" val="20001"/>
                    </a:ext>
                  </a:extLst>
                </a:gridCol>
                <a:gridCol w="3233057">
                  <a:extLst>
                    <a:ext uri="{9D8B030D-6E8A-4147-A177-3AD203B41FA5}">
                      <a16:colId xmlns:a16="http://schemas.microsoft.com/office/drawing/2014/main" val="20002"/>
                    </a:ext>
                  </a:extLst>
                </a:gridCol>
              </a:tblGrid>
              <a:tr h="381000">
                <a:tc>
                  <a:txBody>
                    <a:bodyPr/>
                    <a:lstStyle/>
                    <a:p>
                      <a:r>
                        <a:rPr lang="en-US" sz="2000" b="1" dirty="0">
                          <a:solidFill>
                            <a:schemeClr val="tx1"/>
                          </a:solidFill>
                        </a:rPr>
                        <a:t>Age</a:t>
                      </a:r>
                    </a:p>
                  </a:txBody>
                  <a:tcPr/>
                </a:tc>
                <a:tc>
                  <a:txBody>
                    <a:bodyPr/>
                    <a:lstStyle/>
                    <a:p>
                      <a:endParaRPr lang="en-US" sz="2000" b="1" dirty="0">
                        <a:solidFill>
                          <a:srgbClr val="FF0000"/>
                        </a:solidFill>
                      </a:endParaRPr>
                    </a:p>
                  </a:txBody>
                  <a:tcPr/>
                </a:tc>
                <a:tc>
                  <a:txBody>
                    <a:bodyPr/>
                    <a:lstStyle/>
                    <a:p>
                      <a:endParaRPr lang="en-US" sz="2000" dirty="0"/>
                    </a:p>
                  </a:txBody>
                  <a:tcPr/>
                </a:tc>
                <a:extLst>
                  <a:ext uri="{0D108BD9-81ED-4DB2-BD59-A6C34878D82A}">
                    <a16:rowId xmlns:a16="http://schemas.microsoft.com/office/drawing/2014/main" val="10000"/>
                  </a:ext>
                </a:extLst>
              </a:tr>
              <a:tr h="381000">
                <a:tc>
                  <a:txBody>
                    <a:bodyPr/>
                    <a:lstStyle/>
                    <a:p>
                      <a:pPr marL="0" indent="0">
                        <a:buNone/>
                      </a:pPr>
                      <a:r>
                        <a:rPr lang="en-US" sz="6000" i="0" dirty="0"/>
                        <a:t>66</a:t>
                      </a:r>
                    </a:p>
                  </a:txBody>
                  <a:tcPr/>
                </a:tc>
                <a:tc>
                  <a:txBody>
                    <a:bodyPr/>
                    <a:lstStyle/>
                    <a:p>
                      <a:pPr marL="0" indent="0">
                        <a:buNone/>
                      </a:pPr>
                      <a:r>
                        <a:rPr lang="en-US" sz="6000" i="1" baseline="0" dirty="0"/>
                        <a:t>Spousal</a:t>
                      </a:r>
                      <a:endParaRPr lang="en-US" sz="6000" i="1" dirty="0"/>
                    </a:p>
                  </a:txBody>
                  <a:tcPr/>
                </a:tc>
                <a:tc>
                  <a:txBody>
                    <a:bodyPr/>
                    <a:lstStyle/>
                    <a:p>
                      <a:r>
                        <a:rPr lang="en-US" sz="7200" dirty="0"/>
                        <a:t>$1100</a:t>
                      </a:r>
                    </a:p>
                  </a:txBody>
                  <a:tcPr/>
                </a:tc>
                <a:extLst>
                  <a:ext uri="{0D108BD9-81ED-4DB2-BD59-A6C34878D82A}">
                    <a16:rowId xmlns:a16="http://schemas.microsoft.com/office/drawing/2014/main" val="10001"/>
                  </a:ext>
                </a:extLst>
              </a:tr>
              <a:tr h="381000">
                <a:tc>
                  <a:txBody>
                    <a:bodyPr/>
                    <a:lstStyle/>
                    <a:p>
                      <a:r>
                        <a:rPr lang="en-US" sz="6000" i="0" dirty="0"/>
                        <a:t>66</a:t>
                      </a:r>
                    </a:p>
                  </a:txBody>
                  <a:tcPr/>
                </a:tc>
                <a:tc>
                  <a:txBody>
                    <a:bodyPr/>
                    <a:lstStyle/>
                    <a:p>
                      <a:r>
                        <a:rPr lang="en-US" sz="4000" i="1" dirty="0"/>
                        <a:t>Own Record</a:t>
                      </a:r>
                    </a:p>
                  </a:txBody>
                  <a:tcPr/>
                </a:tc>
                <a:tc>
                  <a:txBody>
                    <a:bodyPr/>
                    <a:lstStyle/>
                    <a:p>
                      <a:r>
                        <a:rPr lang="en-US" sz="7200" dirty="0"/>
                        <a:t>$1200</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5867400" y="6324600"/>
            <a:ext cx="32004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145550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lvl="1" indent="0">
              <a:buNone/>
            </a:pPr>
            <a:r>
              <a:rPr lang="en-US" sz="5600" dirty="0"/>
              <a:t>	  IMPLEMENTATION                				OF                                  RESTRICTED CLAIMING 				STRATEGY</a:t>
            </a:r>
          </a:p>
        </p:txBody>
      </p:sp>
    </p:spTree>
    <p:extLst>
      <p:ext uri="{BB962C8B-B14F-4D97-AF65-F5344CB8AC3E}">
        <p14:creationId xmlns:p14="http://schemas.microsoft.com/office/powerpoint/2010/main" val="34593786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t>Restricted Claim: Available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706198"/>
              </p:ext>
            </p:extLst>
          </p:nvPr>
        </p:nvGraphicFramePr>
        <p:xfrm>
          <a:off x="457200" y="1600200"/>
          <a:ext cx="7696201" cy="3200400"/>
        </p:xfrm>
        <a:graphic>
          <a:graphicData uri="http://schemas.openxmlformats.org/drawingml/2006/table">
            <a:tbl>
              <a:tblPr firstRow="1" bandRow="1">
                <a:tableStyleId>{00A15C55-8517-42AA-B614-E9B94910E393}</a:tableStyleId>
              </a:tblPr>
              <a:tblGrid>
                <a:gridCol w="2234381">
                  <a:extLst>
                    <a:ext uri="{9D8B030D-6E8A-4147-A177-3AD203B41FA5}">
                      <a16:colId xmlns:a16="http://schemas.microsoft.com/office/drawing/2014/main" val="20000"/>
                    </a:ext>
                  </a:extLst>
                </a:gridCol>
                <a:gridCol w="1737852">
                  <a:extLst>
                    <a:ext uri="{9D8B030D-6E8A-4147-A177-3AD203B41FA5}">
                      <a16:colId xmlns:a16="http://schemas.microsoft.com/office/drawing/2014/main" val="20001"/>
                    </a:ext>
                  </a:extLst>
                </a:gridCol>
                <a:gridCol w="3723968">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4000" dirty="0"/>
                        <a:t>PIA @ FRA</a:t>
                      </a:r>
                    </a:p>
                  </a:txBody>
                  <a:tcPr/>
                </a:tc>
                <a:extLst>
                  <a:ext uri="{0D108BD9-81ED-4DB2-BD59-A6C34878D82A}">
                    <a16:rowId xmlns:a16="http://schemas.microsoft.com/office/drawing/2014/main" val="10000"/>
                  </a:ext>
                </a:extLst>
              </a:tr>
              <a:tr h="370840">
                <a:tc>
                  <a:txBody>
                    <a:bodyPr/>
                    <a:lstStyle/>
                    <a:p>
                      <a:r>
                        <a:rPr lang="en-US" sz="7200" dirty="0"/>
                        <a:t>Jane</a:t>
                      </a:r>
                    </a:p>
                  </a:txBody>
                  <a:tcPr/>
                </a:tc>
                <a:tc>
                  <a:txBody>
                    <a:bodyPr/>
                    <a:lstStyle/>
                    <a:p>
                      <a:r>
                        <a:rPr lang="en-US" sz="7200" dirty="0"/>
                        <a:t>66</a:t>
                      </a:r>
                    </a:p>
                  </a:txBody>
                  <a:tcPr/>
                </a:tc>
                <a:tc>
                  <a:txBody>
                    <a:bodyPr/>
                    <a:lstStyle/>
                    <a:p>
                      <a:r>
                        <a:rPr lang="en-US" sz="5400" dirty="0"/>
                        <a:t>$2200</a:t>
                      </a:r>
                    </a:p>
                  </a:txBody>
                  <a:tcPr/>
                </a:tc>
                <a:extLst>
                  <a:ext uri="{0D108BD9-81ED-4DB2-BD59-A6C34878D82A}">
                    <a16:rowId xmlns:a16="http://schemas.microsoft.com/office/drawing/2014/main" val="10001"/>
                  </a:ext>
                </a:extLst>
              </a:tr>
              <a:tr h="370840">
                <a:tc>
                  <a:txBody>
                    <a:bodyPr/>
                    <a:lstStyle/>
                    <a:p>
                      <a:r>
                        <a:rPr lang="en-US" sz="7200" dirty="0"/>
                        <a:t>John</a:t>
                      </a:r>
                    </a:p>
                  </a:txBody>
                  <a:tcPr/>
                </a:tc>
                <a:tc>
                  <a:txBody>
                    <a:bodyPr/>
                    <a:lstStyle/>
                    <a:p>
                      <a:r>
                        <a:rPr lang="en-US" sz="6000" dirty="0"/>
                        <a:t>66 +</a:t>
                      </a:r>
                    </a:p>
                  </a:txBody>
                  <a:tcPr/>
                </a:tc>
                <a:tc>
                  <a:txBody>
                    <a:bodyPr/>
                    <a:lstStyle/>
                    <a:p>
                      <a:r>
                        <a:rPr lang="en-US" sz="5400" dirty="0"/>
                        <a:t>$1200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00638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Implementing Restricted Claim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4545205"/>
              </p:ext>
            </p:extLst>
          </p:nvPr>
        </p:nvGraphicFramePr>
        <p:xfrm>
          <a:off x="914401" y="1828800"/>
          <a:ext cx="7543799" cy="2773680"/>
        </p:xfrm>
        <a:graphic>
          <a:graphicData uri="http://schemas.openxmlformats.org/drawingml/2006/table">
            <a:tbl>
              <a:tblPr firstRow="1" bandRow="1">
                <a:tableStyleId>{93296810-A885-4BE3-A3E7-6D5BEEA58F35}</a:tableStyleId>
              </a:tblPr>
              <a:tblGrid>
                <a:gridCol w="1168757">
                  <a:extLst>
                    <a:ext uri="{9D8B030D-6E8A-4147-A177-3AD203B41FA5}">
                      <a16:colId xmlns:a16="http://schemas.microsoft.com/office/drawing/2014/main" val="20000"/>
                    </a:ext>
                  </a:extLst>
                </a:gridCol>
                <a:gridCol w="3187521">
                  <a:extLst>
                    <a:ext uri="{9D8B030D-6E8A-4147-A177-3AD203B41FA5}">
                      <a16:colId xmlns:a16="http://schemas.microsoft.com/office/drawing/2014/main" val="20001"/>
                    </a:ext>
                  </a:extLst>
                </a:gridCol>
                <a:gridCol w="3187521">
                  <a:extLst>
                    <a:ext uri="{9D8B030D-6E8A-4147-A177-3AD203B41FA5}">
                      <a16:colId xmlns:a16="http://schemas.microsoft.com/office/drawing/2014/main" val="20002"/>
                    </a:ext>
                  </a:extLst>
                </a:gridCol>
              </a:tblGrid>
              <a:tr h="381000">
                <a:tc>
                  <a:txBody>
                    <a:bodyPr/>
                    <a:lstStyle/>
                    <a:p>
                      <a:endParaRPr lang="en-US" sz="2000" b="1" dirty="0">
                        <a:solidFill>
                          <a:srgbClr val="FF0000"/>
                        </a:solidFill>
                      </a:endParaRPr>
                    </a:p>
                  </a:txBody>
                  <a:tcPr/>
                </a:tc>
                <a:tc>
                  <a:txBody>
                    <a:bodyPr/>
                    <a:lstStyle/>
                    <a:p>
                      <a:endParaRPr lang="en-US" sz="2000" b="1" dirty="0">
                        <a:solidFill>
                          <a:srgbClr val="FF0000"/>
                        </a:solidFill>
                      </a:endParaRPr>
                    </a:p>
                  </a:txBody>
                  <a:tcPr/>
                </a:tc>
                <a:tc>
                  <a:txBody>
                    <a:bodyPr/>
                    <a:lstStyle/>
                    <a:p>
                      <a:endParaRPr lang="en-US" sz="2000" dirty="0"/>
                    </a:p>
                  </a:txBody>
                  <a:tcPr/>
                </a:tc>
                <a:extLst>
                  <a:ext uri="{0D108BD9-81ED-4DB2-BD59-A6C34878D82A}">
                    <a16:rowId xmlns:a16="http://schemas.microsoft.com/office/drawing/2014/main" val="10000"/>
                  </a:ext>
                </a:extLst>
              </a:tr>
              <a:tr h="381000">
                <a:tc>
                  <a:txBody>
                    <a:bodyPr/>
                    <a:lstStyle/>
                    <a:p>
                      <a:pPr marL="0" indent="0">
                        <a:buNone/>
                      </a:pPr>
                      <a:r>
                        <a:rPr lang="en-US" sz="4400" i="0" dirty="0"/>
                        <a:t>66 +</a:t>
                      </a:r>
                    </a:p>
                  </a:txBody>
                  <a:tcPr/>
                </a:tc>
                <a:tc>
                  <a:txBody>
                    <a:bodyPr/>
                    <a:lstStyle/>
                    <a:p>
                      <a:pPr marL="0" indent="0">
                        <a:buNone/>
                      </a:pPr>
                      <a:r>
                        <a:rPr lang="en-US" sz="4000" baseline="0" dirty="0"/>
                        <a:t>John’s Spousal</a:t>
                      </a:r>
                      <a:endParaRPr lang="en-US" sz="4000" i="1" dirty="0"/>
                    </a:p>
                  </a:txBody>
                  <a:tcPr/>
                </a:tc>
                <a:tc>
                  <a:txBody>
                    <a:bodyPr/>
                    <a:lstStyle/>
                    <a:p>
                      <a:r>
                        <a:rPr lang="en-US" sz="7200" dirty="0"/>
                        <a:t>$1100</a:t>
                      </a:r>
                    </a:p>
                  </a:txBody>
                  <a:tcPr/>
                </a:tc>
                <a:extLst>
                  <a:ext uri="{0D108BD9-81ED-4DB2-BD59-A6C34878D82A}">
                    <a16:rowId xmlns:a16="http://schemas.microsoft.com/office/drawing/2014/main" val="10001"/>
                  </a:ext>
                </a:extLst>
              </a:tr>
              <a:tr h="381000">
                <a:tc>
                  <a:txBody>
                    <a:bodyPr/>
                    <a:lstStyle/>
                    <a:p>
                      <a:r>
                        <a:rPr lang="en-US" sz="6000" i="0" dirty="0"/>
                        <a:t>70</a:t>
                      </a:r>
                    </a:p>
                  </a:txBody>
                  <a:tcPr/>
                </a:tc>
                <a:tc>
                  <a:txBody>
                    <a:bodyPr/>
                    <a:lstStyle/>
                    <a:p>
                      <a:r>
                        <a:rPr lang="en-US" sz="4000" dirty="0"/>
                        <a:t>John’s Own</a:t>
                      </a:r>
                      <a:endParaRPr lang="en-US" sz="4000" i="1" dirty="0"/>
                    </a:p>
                  </a:txBody>
                  <a:tcPr/>
                </a:tc>
                <a:tc>
                  <a:txBody>
                    <a:bodyPr/>
                    <a:lstStyle/>
                    <a:p>
                      <a:r>
                        <a:rPr lang="en-US" sz="7200" dirty="0"/>
                        <a:t>$1584</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5867400" y="6324600"/>
            <a:ext cx="32004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1806976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t>One Spouse on Disability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5627841"/>
              </p:ext>
            </p:extLst>
          </p:nvPr>
        </p:nvGraphicFramePr>
        <p:xfrm>
          <a:off x="457200" y="1600200"/>
          <a:ext cx="7223760" cy="3566160"/>
        </p:xfrm>
        <a:graphic>
          <a:graphicData uri="http://schemas.openxmlformats.org/drawingml/2006/table">
            <a:tbl>
              <a:tblPr firstRow="1" bandRow="1">
                <a:tableStyleId>{21E4AEA4-8DFA-4A89-87EB-49C32662AFE0}</a:tableStyleId>
              </a:tblPr>
              <a:tblGrid>
                <a:gridCol w="320040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2400" dirty="0"/>
                        <a:t>Disability</a:t>
                      </a:r>
                      <a:r>
                        <a:rPr lang="en-US" sz="2400" baseline="0" dirty="0"/>
                        <a:t> Benefit</a:t>
                      </a:r>
                      <a:endParaRPr lang="en-US" sz="2400" dirty="0"/>
                    </a:p>
                  </a:txBody>
                  <a:tcPr/>
                </a:tc>
                <a:extLst>
                  <a:ext uri="{0D108BD9-81ED-4DB2-BD59-A6C34878D82A}">
                    <a16:rowId xmlns:a16="http://schemas.microsoft.com/office/drawing/2014/main" val="10000"/>
                  </a:ext>
                </a:extLst>
              </a:tr>
              <a:tr h="370840">
                <a:tc>
                  <a:txBody>
                    <a:bodyPr/>
                    <a:lstStyle/>
                    <a:p>
                      <a:r>
                        <a:rPr lang="en-US" sz="5400" dirty="0"/>
                        <a:t>John </a:t>
                      </a:r>
                      <a:r>
                        <a:rPr lang="en-US" sz="2800" dirty="0"/>
                        <a:t>(disabled)</a:t>
                      </a:r>
                    </a:p>
                  </a:txBody>
                  <a:tcPr/>
                </a:tc>
                <a:tc>
                  <a:txBody>
                    <a:bodyPr/>
                    <a:lstStyle/>
                    <a:p>
                      <a:r>
                        <a:rPr lang="en-US" sz="5400" dirty="0"/>
                        <a:t>62</a:t>
                      </a:r>
                    </a:p>
                  </a:txBody>
                  <a:tcPr/>
                </a:tc>
                <a:tc>
                  <a:txBody>
                    <a:bodyPr/>
                    <a:lstStyle/>
                    <a:p>
                      <a:r>
                        <a:rPr lang="en-US" sz="5400" dirty="0"/>
                        <a:t>$2000</a:t>
                      </a:r>
                    </a:p>
                  </a:txBody>
                  <a:tcPr/>
                </a:tc>
                <a:extLst>
                  <a:ext uri="{0D108BD9-81ED-4DB2-BD59-A6C34878D82A}">
                    <a16:rowId xmlns:a16="http://schemas.microsoft.com/office/drawing/2014/main" val="10001"/>
                  </a:ext>
                </a:extLst>
              </a:tr>
              <a:tr h="370840">
                <a:tc>
                  <a:txBody>
                    <a:bodyPr/>
                    <a:lstStyle/>
                    <a:p>
                      <a:endParaRPr lang="en-US" sz="5400" dirty="0"/>
                    </a:p>
                  </a:txBody>
                  <a:tcPr/>
                </a:tc>
                <a:tc>
                  <a:txBody>
                    <a:bodyPr/>
                    <a:lstStyle/>
                    <a:p>
                      <a:endParaRPr lang="en-US" sz="5400" dirty="0"/>
                    </a:p>
                  </a:txBody>
                  <a:tcPr/>
                </a:tc>
                <a:tc>
                  <a:txBody>
                    <a:bodyPr/>
                    <a:lstStyle/>
                    <a:p>
                      <a:r>
                        <a:rPr lang="en-US" sz="4400" dirty="0"/>
                        <a:t>PIA @</a:t>
                      </a:r>
                      <a:r>
                        <a:rPr lang="en-US" sz="4400" baseline="0" dirty="0"/>
                        <a:t> FRA</a:t>
                      </a:r>
                      <a:endParaRPr lang="en-US" sz="4400" dirty="0"/>
                    </a:p>
                  </a:txBody>
                  <a:tcPr/>
                </a:tc>
                <a:extLst>
                  <a:ext uri="{0D108BD9-81ED-4DB2-BD59-A6C34878D82A}">
                    <a16:rowId xmlns:a16="http://schemas.microsoft.com/office/drawing/2014/main" val="10002"/>
                  </a:ext>
                </a:extLst>
              </a:tr>
              <a:tr h="370840">
                <a:tc>
                  <a:txBody>
                    <a:bodyPr/>
                    <a:lstStyle/>
                    <a:p>
                      <a:r>
                        <a:rPr lang="en-US" sz="5400" dirty="0"/>
                        <a:t>Jane</a:t>
                      </a:r>
                    </a:p>
                  </a:txBody>
                  <a:tcPr/>
                </a:tc>
                <a:tc>
                  <a:txBody>
                    <a:bodyPr/>
                    <a:lstStyle/>
                    <a:p>
                      <a:r>
                        <a:rPr lang="en-US" sz="4800" dirty="0"/>
                        <a:t>66 +</a:t>
                      </a:r>
                    </a:p>
                  </a:txBody>
                  <a:tcPr/>
                </a:tc>
                <a:tc>
                  <a:txBody>
                    <a:bodyPr/>
                    <a:lstStyle/>
                    <a:p>
                      <a:r>
                        <a:rPr lang="en-US" sz="5400" dirty="0"/>
                        <a:t>$2000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276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Social Security Trust Fund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2468017"/>
              </p:ext>
            </p:extLst>
          </p:nvPr>
        </p:nvGraphicFramePr>
        <p:xfrm>
          <a:off x="457200" y="1600200"/>
          <a:ext cx="7863840" cy="411480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6217920">
                  <a:extLst>
                    <a:ext uri="{9D8B030D-6E8A-4147-A177-3AD203B41FA5}">
                      <a16:colId xmlns:a16="http://schemas.microsoft.com/office/drawing/2014/main" val="20001"/>
                    </a:ext>
                  </a:extLst>
                </a:gridCol>
              </a:tblGrid>
              <a:tr h="1310640">
                <a:tc>
                  <a:txBody>
                    <a:bodyPr/>
                    <a:lstStyle/>
                    <a:p>
                      <a:r>
                        <a:rPr lang="en-US" sz="4400" dirty="0"/>
                        <a:t>2033</a:t>
                      </a:r>
                    </a:p>
                  </a:txBody>
                  <a:tcPr/>
                </a:tc>
                <a:tc>
                  <a:txBody>
                    <a:bodyPr/>
                    <a:lstStyle/>
                    <a:p>
                      <a:r>
                        <a:rPr lang="en-US" sz="4400" dirty="0"/>
                        <a:t>Trust</a:t>
                      </a:r>
                      <a:r>
                        <a:rPr lang="en-US" sz="4400" baseline="0" dirty="0"/>
                        <a:t> Fund Reserves projected to be exhausted.  Payroll taxes revenues will cover </a:t>
                      </a:r>
                      <a:r>
                        <a:rPr lang="en-US" sz="4400" baseline="0"/>
                        <a:t>about 79% </a:t>
                      </a:r>
                      <a:r>
                        <a:rPr lang="en-US" sz="4400" baseline="0" dirty="0"/>
                        <a:t>of currently legislated benefits</a:t>
                      </a:r>
                      <a:endParaRPr lang="en-US" sz="4400" dirty="0"/>
                    </a:p>
                  </a:txBody>
                  <a:tcPr/>
                </a:tc>
                <a:extLst>
                  <a:ext uri="{0D108BD9-81ED-4DB2-BD59-A6C34878D82A}">
                    <a16:rowId xmlns:a16="http://schemas.microsoft.com/office/drawing/2014/main" val="10000"/>
                  </a:ext>
                </a:extLst>
              </a:tr>
            </a:tbl>
          </a:graphicData>
        </a:graphic>
      </p:graphicFrame>
      <p:sp>
        <p:nvSpPr>
          <p:cNvPr id="3" name="TextBox 2"/>
          <p:cNvSpPr txBox="1"/>
          <p:nvPr/>
        </p:nvSpPr>
        <p:spPr>
          <a:xfrm>
            <a:off x="1143000" y="6096000"/>
            <a:ext cx="7178040" cy="369332"/>
          </a:xfrm>
          <a:prstGeom prst="rect">
            <a:avLst/>
          </a:prstGeom>
          <a:noFill/>
        </p:spPr>
        <p:txBody>
          <a:bodyPr wrap="square" rtlCol="0">
            <a:spAutoFit/>
          </a:bodyPr>
          <a:lstStyle/>
          <a:p>
            <a:r>
              <a:rPr lang="en-US" dirty="0"/>
              <a:t>Tax revenue that supports SS has not fully covered benefits since 2010</a:t>
            </a:r>
          </a:p>
        </p:txBody>
      </p:sp>
    </p:spTree>
    <p:extLst>
      <p:ext uri="{BB962C8B-B14F-4D97-AF65-F5344CB8AC3E}">
        <p14:creationId xmlns:p14="http://schemas.microsoft.com/office/powerpoint/2010/main" val="2729147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a:t>Restricted Claim Available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3088999"/>
              </p:ext>
            </p:extLst>
          </p:nvPr>
        </p:nvGraphicFramePr>
        <p:xfrm>
          <a:off x="1066800" y="1600200"/>
          <a:ext cx="7215266" cy="2590800"/>
        </p:xfrm>
        <a:graphic>
          <a:graphicData uri="http://schemas.openxmlformats.org/drawingml/2006/table">
            <a:tbl>
              <a:tblPr firstRow="1" bandRow="1">
                <a:tableStyleId>{00A15C55-8517-42AA-B614-E9B94910E393}</a:tableStyleId>
              </a:tblPr>
              <a:tblGrid>
                <a:gridCol w="1149649">
                  <a:extLst>
                    <a:ext uri="{9D8B030D-6E8A-4147-A177-3AD203B41FA5}">
                      <a16:colId xmlns:a16="http://schemas.microsoft.com/office/drawing/2014/main" val="20000"/>
                    </a:ext>
                  </a:extLst>
                </a:gridCol>
                <a:gridCol w="3108960">
                  <a:extLst>
                    <a:ext uri="{9D8B030D-6E8A-4147-A177-3AD203B41FA5}">
                      <a16:colId xmlns:a16="http://schemas.microsoft.com/office/drawing/2014/main" val="20001"/>
                    </a:ext>
                  </a:extLst>
                </a:gridCol>
                <a:gridCol w="2956657">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dirty="0"/>
                    </a:p>
                  </a:txBody>
                  <a:tcPr/>
                </a:tc>
                <a:tc>
                  <a:txBody>
                    <a:bodyPr/>
                    <a:lstStyle/>
                    <a:p>
                      <a:r>
                        <a:rPr lang="en-US" sz="4400" dirty="0"/>
                        <a:t>PIA @ FRA</a:t>
                      </a:r>
                    </a:p>
                  </a:txBody>
                  <a:tcPr/>
                </a:tc>
                <a:extLst>
                  <a:ext uri="{0D108BD9-81ED-4DB2-BD59-A6C34878D82A}">
                    <a16:rowId xmlns:a16="http://schemas.microsoft.com/office/drawing/2014/main" val="10000"/>
                  </a:ext>
                </a:extLst>
              </a:tr>
              <a:tr h="370840">
                <a:tc>
                  <a:txBody>
                    <a:bodyPr/>
                    <a:lstStyle/>
                    <a:p>
                      <a:r>
                        <a:rPr lang="en-US" sz="4400" dirty="0"/>
                        <a:t>66</a:t>
                      </a:r>
                    </a:p>
                  </a:txBody>
                  <a:tcPr/>
                </a:tc>
                <a:tc>
                  <a:txBody>
                    <a:bodyPr/>
                    <a:lstStyle/>
                    <a:p>
                      <a:r>
                        <a:rPr lang="en-US" sz="3600" dirty="0"/>
                        <a:t>Jane’s Spousal</a:t>
                      </a:r>
                      <a:r>
                        <a:rPr lang="en-US" sz="5400" dirty="0"/>
                        <a:t> </a:t>
                      </a:r>
                      <a:endParaRPr lang="en-US" sz="2800" dirty="0"/>
                    </a:p>
                  </a:txBody>
                  <a:tcPr/>
                </a:tc>
                <a:tc>
                  <a:txBody>
                    <a:bodyPr/>
                    <a:lstStyle/>
                    <a:p>
                      <a:r>
                        <a:rPr lang="en-US" sz="5400" dirty="0"/>
                        <a:t>$1000</a:t>
                      </a:r>
                    </a:p>
                  </a:txBody>
                  <a:tcPr/>
                </a:tc>
                <a:extLst>
                  <a:ext uri="{0D108BD9-81ED-4DB2-BD59-A6C34878D82A}">
                    <a16:rowId xmlns:a16="http://schemas.microsoft.com/office/drawing/2014/main" val="10001"/>
                  </a:ext>
                </a:extLst>
              </a:tr>
              <a:tr h="370840">
                <a:tc>
                  <a:txBody>
                    <a:bodyPr/>
                    <a:lstStyle/>
                    <a:p>
                      <a:r>
                        <a:rPr lang="en-US" sz="4000" i="0" dirty="0"/>
                        <a:t>70</a:t>
                      </a:r>
                    </a:p>
                  </a:txBody>
                  <a:tcPr/>
                </a:tc>
                <a:tc>
                  <a:txBody>
                    <a:bodyPr/>
                    <a:lstStyle/>
                    <a:p>
                      <a:r>
                        <a:rPr lang="en-US" sz="4800" i="1" dirty="0"/>
                        <a:t>Jane’s Own</a:t>
                      </a:r>
                    </a:p>
                  </a:txBody>
                  <a:tcPr/>
                </a:tc>
                <a:tc>
                  <a:txBody>
                    <a:bodyPr/>
                    <a:lstStyle/>
                    <a:p>
                      <a:r>
                        <a:rPr lang="en-US" sz="5400" dirty="0"/>
                        <a:t>$2640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96702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u="sng" dirty="0"/>
              <a:t>Younger Spouse Wants to Collect Early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5472729"/>
              </p:ext>
            </p:extLst>
          </p:nvPr>
        </p:nvGraphicFramePr>
        <p:xfrm>
          <a:off x="2133600" y="1600200"/>
          <a:ext cx="5867400" cy="2834640"/>
        </p:xfrm>
        <a:graphic>
          <a:graphicData uri="http://schemas.openxmlformats.org/drawingml/2006/table">
            <a:tbl>
              <a:tblPr firstRow="1" bandRow="1">
                <a:tableStyleId>{93296810-A885-4BE3-A3E7-6D5BEEA58F35}</a:tableStyleId>
              </a:tblPr>
              <a:tblGrid>
                <a:gridCol w="1703438">
                  <a:extLst>
                    <a:ext uri="{9D8B030D-6E8A-4147-A177-3AD203B41FA5}">
                      <a16:colId xmlns:a16="http://schemas.microsoft.com/office/drawing/2014/main" val="20000"/>
                    </a:ext>
                  </a:extLst>
                </a:gridCol>
                <a:gridCol w="1324897">
                  <a:extLst>
                    <a:ext uri="{9D8B030D-6E8A-4147-A177-3AD203B41FA5}">
                      <a16:colId xmlns:a16="http://schemas.microsoft.com/office/drawing/2014/main" val="20001"/>
                    </a:ext>
                  </a:extLst>
                </a:gridCol>
                <a:gridCol w="283906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4400" dirty="0"/>
                        <a:t>PIA @</a:t>
                      </a:r>
                      <a:r>
                        <a:rPr lang="en-US" sz="4400" baseline="0" dirty="0"/>
                        <a:t> FRA</a:t>
                      </a:r>
                      <a:endParaRPr lang="en-US" sz="4400" dirty="0"/>
                    </a:p>
                  </a:txBody>
                  <a:tcPr/>
                </a:tc>
                <a:extLst>
                  <a:ext uri="{0D108BD9-81ED-4DB2-BD59-A6C34878D82A}">
                    <a16:rowId xmlns:a16="http://schemas.microsoft.com/office/drawing/2014/main" val="10000"/>
                  </a:ext>
                </a:extLst>
              </a:tr>
              <a:tr h="370840">
                <a:tc>
                  <a:txBody>
                    <a:bodyPr/>
                    <a:lstStyle/>
                    <a:p>
                      <a:r>
                        <a:rPr lang="en-US" sz="6000" dirty="0"/>
                        <a:t>Jane</a:t>
                      </a:r>
                    </a:p>
                  </a:txBody>
                  <a:tcPr/>
                </a:tc>
                <a:tc>
                  <a:txBody>
                    <a:bodyPr/>
                    <a:lstStyle/>
                    <a:p>
                      <a:r>
                        <a:rPr lang="en-US" sz="6000" dirty="0"/>
                        <a:t>62</a:t>
                      </a:r>
                    </a:p>
                  </a:txBody>
                  <a:tcPr/>
                </a:tc>
                <a:tc>
                  <a:txBody>
                    <a:bodyPr/>
                    <a:lstStyle/>
                    <a:p>
                      <a:r>
                        <a:rPr lang="en-US" sz="5400" dirty="0"/>
                        <a:t>$1000</a:t>
                      </a:r>
                    </a:p>
                  </a:txBody>
                  <a:tcPr/>
                </a:tc>
                <a:extLst>
                  <a:ext uri="{0D108BD9-81ED-4DB2-BD59-A6C34878D82A}">
                    <a16:rowId xmlns:a16="http://schemas.microsoft.com/office/drawing/2014/main" val="10001"/>
                  </a:ext>
                </a:extLst>
              </a:tr>
              <a:tr h="370840">
                <a:tc>
                  <a:txBody>
                    <a:bodyPr/>
                    <a:lstStyle/>
                    <a:p>
                      <a:r>
                        <a:rPr lang="en-US" sz="6000" dirty="0"/>
                        <a:t>John</a:t>
                      </a:r>
                    </a:p>
                  </a:txBody>
                  <a:tcPr/>
                </a:tc>
                <a:tc>
                  <a:txBody>
                    <a:bodyPr/>
                    <a:lstStyle/>
                    <a:p>
                      <a:r>
                        <a:rPr lang="en-US" sz="4800" dirty="0"/>
                        <a:t>66 +</a:t>
                      </a:r>
                    </a:p>
                  </a:txBody>
                  <a:tcPr/>
                </a:tc>
                <a:tc>
                  <a:txBody>
                    <a:bodyPr/>
                    <a:lstStyle/>
                    <a:p>
                      <a:r>
                        <a:rPr lang="en-US" sz="5400" dirty="0"/>
                        <a:t>$1200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4255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Restricted Claim Available                   for John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754596"/>
              </p:ext>
            </p:extLst>
          </p:nvPr>
        </p:nvGraphicFramePr>
        <p:xfrm>
          <a:off x="457200" y="1600200"/>
          <a:ext cx="6675120" cy="3291840"/>
        </p:xfrm>
        <a:graphic>
          <a:graphicData uri="http://schemas.openxmlformats.org/drawingml/2006/table">
            <a:tbl>
              <a:tblPr firstRow="1" bandRow="1">
                <a:tableStyleId>{073A0DAA-6AF3-43AB-8588-CEC1D06C72B9}</a:tableStyleId>
              </a:tblPr>
              <a:tblGrid>
                <a:gridCol w="118872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8620">
                <a:tc>
                  <a:txBody>
                    <a:bodyPr/>
                    <a:lstStyle/>
                    <a:p>
                      <a:r>
                        <a:rPr lang="en-US" sz="4400" b="1" dirty="0">
                          <a:solidFill>
                            <a:srgbClr val="FF0000"/>
                          </a:solidFill>
                        </a:rPr>
                        <a:t>Age</a:t>
                      </a:r>
                    </a:p>
                  </a:txBody>
                  <a:tcPr/>
                </a:tc>
                <a:tc>
                  <a:txBody>
                    <a:bodyPr/>
                    <a:lstStyle/>
                    <a:p>
                      <a:endParaRPr lang="en-US" sz="4400" b="1" dirty="0">
                        <a:solidFill>
                          <a:srgbClr val="FF0000"/>
                        </a:solidFill>
                      </a:endParaRPr>
                    </a:p>
                  </a:txBody>
                  <a:tcPr/>
                </a:tc>
                <a:tc>
                  <a:txBody>
                    <a:bodyPr/>
                    <a:lstStyle/>
                    <a:p>
                      <a:endParaRPr lang="en-US" sz="5400" dirty="0"/>
                    </a:p>
                  </a:txBody>
                  <a:tcPr/>
                </a:tc>
                <a:extLst>
                  <a:ext uri="{0D108BD9-81ED-4DB2-BD59-A6C34878D82A}">
                    <a16:rowId xmlns:a16="http://schemas.microsoft.com/office/drawing/2014/main" val="10000"/>
                  </a:ext>
                </a:extLst>
              </a:tr>
              <a:tr h="388620">
                <a:tc>
                  <a:txBody>
                    <a:bodyPr/>
                    <a:lstStyle/>
                    <a:p>
                      <a:r>
                        <a:rPr lang="en-US" sz="4400" i="0" dirty="0"/>
                        <a:t>66 +</a:t>
                      </a:r>
                    </a:p>
                  </a:txBody>
                  <a:tcPr/>
                </a:tc>
                <a:tc>
                  <a:txBody>
                    <a:bodyPr/>
                    <a:lstStyle/>
                    <a:p>
                      <a:r>
                        <a:rPr lang="en-US" sz="6000" i="1" dirty="0"/>
                        <a:t>Spousal</a:t>
                      </a:r>
                    </a:p>
                  </a:txBody>
                  <a:tcPr/>
                </a:tc>
                <a:tc>
                  <a:txBody>
                    <a:bodyPr/>
                    <a:lstStyle/>
                    <a:p>
                      <a:r>
                        <a:rPr lang="en-US" sz="7200" dirty="0"/>
                        <a:t>$500</a:t>
                      </a:r>
                    </a:p>
                  </a:txBody>
                  <a:tcPr/>
                </a:tc>
                <a:extLst>
                  <a:ext uri="{0D108BD9-81ED-4DB2-BD59-A6C34878D82A}">
                    <a16:rowId xmlns:a16="http://schemas.microsoft.com/office/drawing/2014/main" val="10001"/>
                  </a:ext>
                </a:extLst>
              </a:tr>
              <a:tr h="388620">
                <a:tc>
                  <a:txBody>
                    <a:bodyPr/>
                    <a:lstStyle/>
                    <a:p>
                      <a:r>
                        <a:rPr lang="en-US" sz="4800" i="0" dirty="0"/>
                        <a:t>70</a:t>
                      </a:r>
                    </a:p>
                  </a:txBody>
                  <a:tcPr/>
                </a:tc>
                <a:tc>
                  <a:txBody>
                    <a:bodyPr/>
                    <a:lstStyle/>
                    <a:p>
                      <a:r>
                        <a:rPr lang="en-US" sz="6000" i="1" dirty="0"/>
                        <a:t>Own</a:t>
                      </a:r>
                    </a:p>
                  </a:txBody>
                  <a:tcPr/>
                </a:tc>
                <a:tc>
                  <a:txBody>
                    <a:bodyPr/>
                    <a:lstStyle/>
                    <a:p>
                      <a:r>
                        <a:rPr lang="en-US" sz="7200" dirty="0"/>
                        <a:t>$1584</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5638800" y="6248400"/>
            <a:ext cx="32004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32029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Rule of Thumb</a:t>
            </a:r>
          </a:p>
        </p:txBody>
      </p:sp>
      <p:sp>
        <p:nvSpPr>
          <p:cNvPr id="3" name="Content Placeholder 2"/>
          <p:cNvSpPr>
            <a:spLocks noGrp="1"/>
          </p:cNvSpPr>
          <p:nvPr>
            <p:ph idx="1"/>
          </p:nvPr>
        </p:nvSpPr>
        <p:spPr/>
        <p:txBody>
          <a:bodyPr>
            <a:normAutofit fontScale="92500"/>
          </a:bodyPr>
          <a:lstStyle/>
          <a:p>
            <a:r>
              <a:rPr lang="en-US" sz="4400" dirty="0"/>
              <a:t>Spouse with higher earnings record should delay taking benefit early, especially if it is a male. </a:t>
            </a:r>
          </a:p>
          <a:p>
            <a:r>
              <a:rPr lang="en-US" sz="4400" dirty="0"/>
              <a:t> The female spouse will likely outlive the male spouse and will be able to claim a higher </a:t>
            </a:r>
            <a:r>
              <a:rPr lang="en-US" sz="4400" b="1" dirty="0">
                <a:solidFill>
                  <a:srgbClr val="FF0000"/>
                </a:solidFill>
              </a:rPr>
              <a:t>survivor</a:t>
            </a:r>
            <a:r>
              <a:rPr lang="en-US" sz="4400" dirty="0"/>
              <a:t> benefit</a:t>
            </a:r>
            <a:r>
              <a:rPr lang="en-US" sz="4400" dirty="0">
                <a:solidFill>
                  <a:srgbClr val="FF0000"/>
                </a:solidFill>
              </a:rPr>
              <a:t>.</a:t>
            </a:r>
          </a:p>
        </p:txBody>
      </p:sp>
      <p:sp>
        <p:nvSpPr>
          <p:cNvPr id="4" name="TextBox 3"/>
          <p:cNvSpPr txBox="1"/>
          <p:nvPr/>
        </p:nvSpPr>
        <p:spPr>
          <a:xfrm>
            <a:off x="5791200" y="6324600"/>
            <a:ext cx="30480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18229680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Common Scenario</a:t>
            </a:r>
          </a:p>
        </p:txBody>
      </p:sp>
      <p:sp>
        <p:nvSpPr>
          <p:cNvPr id="3" name="Content Placeholder 2"/>
          <p:cNvSpPr>
            <a:spLocks noGrp="1"/>
          </p:cNvSpPr>
          <p:nvPr>
            <p:ph idx="1"/>
          </p:nvPr>
        </p:nvSpPr>
        <p:spPr/>
        <p:txBody>
          <a:bodyPr>
            <a:normAutofit/>
          </a:bodyPr>
          <a:lstStyle/>
          <a:p>
            <a:r>
              <a:rPr lang="en-US" sz="5400" dirty="0"/>
              <a:t>Younger Spouse Wants to Claim Own Early While Older Spouse Delays.  What Is the Effect On The </a:t>
            </a:r>
            <a:r>
              <a:rPr lang="en-US" sz="2200" dirty="0"/>
              <a:t>younger spouse’s </a:t>
            </a:r>
            <a:r>
              <a:rPr lang="en-US" sz="5400" dirty="0"/>
              <a:t>Spousal Benefit?  </a:t>
            </a:r>
          </a:p>
        </p:txBody>
      </p:sp>
    </p:spTree>
    <p:extLst>
      <p:ext uri="{BB962C8B-B14F-4D97-AF65-F5344CB8AC3E}">
        <p14:creationId xmlns:p14="http://schemas.microsoft.com/office/powerpoint/2010/main" val="3310846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u="sng" dirty="0"/>
          </a:p>
        </p:txBody>
      </p:sp>
      <p:graphicFrame>
        <p:nvGraphicFramePr>
          <p:cNvPr id="4" name="Content Placeholder 3"/>
          <p:cNvGraphicFramePr>
            <a:graphicFrameLocks noGrp="1"/>
          </p:cNvGraphicFramePr>
          <p:nvPr>
            <p:ph idx="1"/>
          </p:nvPr>
        </p:nvGraphicFramePr>
        <p:xfrm>
          <a:off x="1676400" y="1600200"/>
          <a:ext cx="6324600" cy="3017520"/>
        </p:xfrm>
        <a:graphic>
          <a:graphicData uri="http://schemas.openxmlformats.org/drawingml/2006/table">
            <a:tbl>
              <a:tblPr firstRow="1" bandRow="1">
                <a:tableStyleId>{F5AB1C69-6EDB-4FF4-983F-18BD219EF322}</a:tableStyleId>
              </a:tblPr>
              <a:tblGrid>
                <a:gridCol w="1791970">
                  <a:extLst>
                    <a:ext uri="{9D8B030D-6E8A-4147-A177-3AD203B41FA5}">
                      <a16:colId xmlns:a16="http://schemas.microsoft.com/office/drawing/2014/main" val="20000"/>
                    </a:ext>
                  </a:extLst>
                </a:gridCol>
                <a:gridCol w="1370330">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4000" dirty="0"/>
                        <a:t>PIA @ FRA</a:t>
                      </a:r>
                    </a:p>
                  </a:txBody>
                  <a:tcPr/>
                </a:tc>
                <a:extLst>
                  <a:ext uri="{0D108BD9-81ED-4DB2-BD59-A6C34878D82A}">
                    <a16:rowId xmlns:a16="http://schemas.microsoft.com/office/drawing/2014/main" val="10000"/>
                  </a:ext>
                </a:extLst>
              </a:tr>
              <a:tr h="370840">
                <a:tc>
                  <a:txBody>
                    <a:bodyPr/>
                    <a:lstStyle/>
                    <a:p>
                      <a:r>
                        <a:rPr lang="en-US" sz="6600" dirty="0"/>
                        <a:t>Jane</a:t>
                      </a:r>
                    </a:p>
                  </a:txBody>
                  <a:tcPr/>
                </a:tc>
                <a:tc>
                  <a:txBody>
                    <a:bodyPr/>
                    <a:lstStyle/>
                    <a:p>
                      <a:r>
                        <a:rPr lang="en-US" sz="6600" dirty="0"/>
                        <a:t>62</a:t>
                      </a:r>
                    </a:p>
                  </a:txBody>
                  <a:tcPr/>
                </a:tc>
                <a:tc>
                  <a:txBody>
                    <a:bodyPr/>
                    <a:lstStyle/>
                    <a:p>
                      <a:r>
                        <a:rPr lang="en-US" sz="5400" dirty="0"/>
                        <a:t>$1000</a:t>
                      </a:r>
                    </a:p>
                  </a:txBody>
                  <a:tcPr/>
                </a:tc>
                <a:extLst>
                  <a:ext uri="{0D108BD9-81ED-4DB2-BD59-A6C34878D82A}">
                    <a16:rowId xmlns:a16="http://schemas.microsoft.com/office/drawing/2014/main" val="10001"/>
                  </a:ext>
                </a:extLst>
              </a:tr>
              <a:tr h="370840">
                <a:tc>
                  <a:txBody>
                    <a:bodyPr/>
                    <a:lstStyle/>
                    <a:p>
                      <a:r>
                        <a:rPr lang="en-US" sz="6600" dirty="0"/>
                        <a:t>John</a:t>
                      </a:r>
                    </a:p>
                  </a:txBody>
                  <a:tcPr/>
                </a:tc>
                <a:tc>
                  <a:txBody>
                    <a:bodyPr/>
                    <a:lstStyle/>
                    <a:p>
                      <a:r>
                        <a:rPr lang="en-US" sz="6600" dirty="0"/>
                        <a:t>65</a:t>
                      </a:r>
                    </a:p>
                  </a:txBody>
                  <a:tcPr/>
                </a:tc>
                <a:tc>
                  <a:txBody>
                    <a:bodyPr/>
                    <a:lstStyle/>
                    <a:p>
                      <a:r>
                        <a:rPr lang="en-US" sz="5400" dirty="0"/>
                        <a:t>$3000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7228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a:t>Had Jane Waited</a:t>
            </a:r>
          </a:p>
        </p:txBody>
      </p:sp>
      <p:graphicFrame>
        <p:nvGraphicFramePr>
          <p:cNvPr id="4" name="Content Placeholder 3"/>
          <p:cNvGraphicFramePr>
            <a:graphicFrameLocks noGrp="1"/>
          </p:cNvGraphicFramePr>
          <p:nvPr>
            <p:ph idx="1"/>
          </p:nvPr>
        </p:nvGraphicFramePr>
        <p:xfrm>
          <a:off x="609600" y="1600200"/>
          <a:ext cx="7343989" cy="1920240"/>
        </p:xfrm>
        <a:graphic>
          <a:graphicData uri="http://schemas.openxmlformats.org/drawingml/2006/table">
            <a:tbl>
              <a:tblPr firstRow="1" bandRow="1">
                <a:tableStyleId>{073A0DAA-6AF3-43AB-8588-CEC1D06C72B9}</a:tableStyleId>
              </a:tblPr>
              <a:tblGrid>
                <a:gridCol w="3383280">
                  <a:extLst>
                    <a:ext uri="{9D8B030D-6E8A-4147-A177-3AD203B41FA5}">
                      <a16:colId xmlns:a16="http://schemas.microsoft.com/office/drawing/2014/main" val="20000"/>
                    </a:ext>
                  </a:extLst>
                </a:gridCol>
                <a:gridCol w="1491829">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4800" dirty="0"/>
                        <a:t>Age</a:t>
                      </a:r>
                    </a:p>
                  </a:txBody>
                  <a:tcPr/>
                </a:tc>
                <a:tc>
                  <a:txBody>
                    <a:bodyPr/>
                    <a:lstStyle/>
                    <a:p>
                      <a:r>
                        <a:rPr lang="en-US" sz="4000" dirty="0"/>
                        <a:t>PIA @ FRA</a:t>
                      </a:r>
                    </a:p>
                  </a:txBody>
                  <a:tcPr/>
                </a:tc>
                <a:extLst>
                  <a:ext uri="{0D108BD9-81ED-4DB2-BD59-A6C34878D82A}">
                    <a16:rowId xmlns:a16="http://schemas.microsoft.com/office/drawing/2014/main" val="10000"/>
                  </a:ext>
                </a:extLst>
              </a:tr>
              <a:tr h="370840">
                <a:tc>
                  <a:txBody>
                    <a:bodyPr/>
                    <a:lstStyle/>
                    <a:p>
                      <a:r>
                        <a:rPr lang="en-US" sz="4400" dirty="0"/>
                        <a:t>Jane’s spousal </a:t>
                      </a:r>
                    </a:p>
                  </a:txBody>
                  <a:tcPr/>
                </a:tc>
                <a:tc>
                  <a:txBody>
                    <a:bodyPr/>
                    <a:lstStyle/>
                    <a:p>
                      <a:r>
                        <a:rPr lang="en-US" sz="6600" dirty="0"/>
                        <a:t>66</a:t>
                      </a:r>
                    </a:p>
                  </a:txBody>
                  <a:tcPr/>
                </a:tc>
                <a:tc>
                  <a:txBody>
                    <a:bodyPr/>
                    <a:lstStyle/>
                    <a:p>
                      <a:r>
                        <a:rPr lang="en-US" sz="5400" dirty="0"/>
                        <a:t>$1500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8445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Consequences:</a:t>
            </a:r>
            <a:r>
              <a:rPr lang="en-US" dirty="0"/>
              <a:t>                                                   </a:t>
            </a:r>
            <a:r>
              <a:rPr lang="en-US" sz="3100" u="sng" dirty="0"/>
              <a:t>   </a:t>
            </a:r>
          </a:p>
        </p:txBody>
      </p:sp>
      <p:sp>
        <p:nvSpPr>
          <p:cNvPr id="3" name="Content Placeholder 2"/>
          <p:cNvSpPr>
            <a:spLocks noGrp="1"/>
          </p:cNvSpPr>
          <p:nvPr>
            <p:ph idx="1"/>
          </p:nvPr>
        </p:nvSpPr>
        <p:spPr/>
        <p:txBody>
          <a:bodyPr>
            <a:normAutofit lnSpcReduction="10000"/>
          </a:bodyPr>
          <a:lstStyle/>
          <a:p>
            <a:r>
              <a:rPr lang="en-US" sz="5400" dirty="0"/>
              <a:t>Jane files for her own reduced benefit </a:t>
            </a:r>
            <a:r>
              <a:rPr lang="en-US" sz="4400" dirty="0"/>
              <a:t> </a:t>
            </a:r>
          </a:p>
          <a:p>
            <a:r>
              <a:rPr lang="en-US" sz="4400" dirty="0"/>
              <a:t>Whenever John claims Jane will receive </a:t>
            </a:r>
            <a:r>
              <a:rPr lang="en-US" sz="4400" b="1" dirty="0">
                <a:solidFill>
                  <a:srgbClr val="FF0000"/>
                </a:solidFill>
              </a:rPr>
              <a:t>reduced</a:t>
            </a:r>
            <a:r>
              <a:rPr lang="en-US" sz="4400" dirty="0"/>
              <a:t> spousal because she collected her own early                              			</a:t>
            </a:r>
            <a:r>
              <a:rPr lang="en-US" sz="2400" i="1" dirty="0"/>
              <a:t>$750 + [1500-1000]</a:t>
            </a:r>
          </a:p>
        </p:txBody>
      </p:sp>
      <p:sp>
        <p:nvSpPr>
          <p:cNvPr id="4" name="TextBox 3"/>
          <p:cNvSpPr txBox="1"/>
          <p:nvPr/>
        </p:nvSpPr>
        <p:spPr>
          <a:xfrm>
            <a:off x="5943600" y="6324600"/>
            <a:ext cx="29718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25645347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John Claims at 69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668124"/>
              </p:ext>
            </p:extLst>
          </p:nvPr>
        </p:nvGraphicFramePr>
        <p:xfrm>
          <a:off x="1905000" y="1600200"/>
          <a:ext cx="5889482" cy="219456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2323322">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tblGrid>
              <a:tr h="370840">
                <a:tc>
                  <a:txBody>
                    <a:bodyPr/>
                    <a:lstStyle/>
                    <a:p>
                      <a:r>
                        <a:rPr lang="en-US" sz="6000" dirty="0"/>
                        <a:t>62</a:t>
                      </a:r>
                    </a:p>
                  </a:txBody>
                  <a:tcPr/>
                </a:tc>
                <a:tc>
                  <a:txBody>
                    <a:bodyPr/>
                    <a:lstStyle/>
                    <a:p>
                      <a:r>
                        <a:rPr lang="en-US" sz="3200" dirty="0"/>
                        <a:t>Janes’</a:t>
                      </a:r>
                      <a:r>
                        <a:rPr lang="en-US" sz="3200" baseline="0" dirty="0"/>
                        <a:t> own</a:t>
                      </a:r>
                      <a:endParaRPr lang="en-US" sz="3200" dirty="0"/>
                    </a:p>
                  </a:txBody>
                  <a:tcPr/>
                </a:tc>
                <a:tc>
                  <a:txBody>
                    <a:bodyPr/>
                    <a:lstStyle/>
                    <a:p>
                      <a:r>
                        <a:rPr lang="en-US" sz="6600" dirty="0"/>
                        <a:t>$750</a:t>
                      </a:r>
                    </a:p>
                  </a:txBody>
                  <a:tcPr/>
                </a:tc>
                <a:extLst>
                  <a:ext uri="{0D108BD9-81ED-4DB2-BD59-A6C34878D82A}">
                    <a16:rowId xmlns:a16="http://schemas.microsoft.com/office/drawing/2014/main" val="10000"/>
                  </a:ext>
                </a:extLst>
              </a:tr>
              <a:tr h="370840">
                <a:tc>
                  <a:txBody>
                    <a:bodyPr/>
                    <a:lstStyle/>
                    <a:p>
                      <a:r>
                        <a:rPr lang="en-US" sz="6000" dirty="0"/>
                        <a:t>66</a:t>
                      </a:r>
                    </a:p>
                  </a:txBody>
                  <a:tcPr/>
                </a:tc>
                <a:tc>
                  <a:txBody>
                    <a:bodyPr/>
                    <a:lstStyle/>
                    <a:p>
                      <a:r>
                        <a:rPr lang="en-US" sz="3200" dirty="0"/>
                        <a:t>+  reduced spousal</a:t>
                      </a:r>
                    </a:p>
                  </a:txBody>
                  <a:tcPr/>
                </a:tc>
                <a:tc>
                  <a:txBody>
                    <a:bodyPr/>
                    <a:lstStyle/>
                    <a:p>
                      <a:r>
                        <a:rPr lang="en-US" sz="6600" dirty="0"/>
                        <a:t>$1250</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1143000" y="5715000"/>
            <a:ext cx="7239000" cy="369332"/>
          </a:xfrm>
          <a:prstGeom prst="rect">
            <a:avLst/>
          </a:prstGeom>
          <a:noFill/>
        </p:spPr>
        <p:txBody>
          <a:bodyPr wrap="square" rtlCol="0">
            <a:spAutoFit/>
          </a:bodyPr>
          <a:lstStyle/>
          <a:p>
            <a:r>
              <a:rPr lang="en-US" dirty="0"/>
              <a:t>At age 65 $500 is reduced to $465    at age 64 $500 is reduced to $430</a:t>
            </a:r>
          </a:p>
        </p:txBody>
      </p:sp>
    </p:spTree>
    <p:extLst>
      <p:ext uri="{BB962C8B-B14F-4D97-AF65-F5344CB8AC3E}">
        <p14:creationId xmlns:p14="http://schemas.microsoft.com/office/powerpoint/2010/main" val="684379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Divorced Spouse’s Benefit</a:t>
            </a:r>
          </a:p>
        </p:txBody>
      </p:sp>
      <p:sp>
        <p:nvSpPr>
          <p:cNvPr id="3" name="Content Placeholder 2"/>
          <p:cNvSpPr>
            <a:spLocks noGrp="1"/>
          </p:cNvSpPr>
          <p:nvPr>
            <p:ph idx="1"/>
          </p:nvPr>
        </p:nvSpPr>
        <p:spPr/>
        <p:txBody>
          <a:bodyPr>
            <a:normAutofit/>
          </a:bodyPr>
          <a:lstStyle/>
          <a:p>
            <a:r>
              <a:rPr lang="en-US" sz="3600" dirty="0"/>
              <a:t>Entitled if:                                                       	</a:t>
            </a:r>
            <a:r>
              <a:rPr lang="en-US" sz="4000" i="1" dirty="0"/>
              <a:t>unmarried and age 62                                                                          	ex-spouse is entitled to benefits                                                </a:t>
            </a:r>
            <a:r>
              <a:rPr lang="en-US" sz="4400" i="1" dirty="0"/>
              <a:t>	</a:t>
            </a:r>
            <a:r>
              <a:rPr lang="en-US" sz="4000" i="1" dirty="0"/>
              <a:t>married for 10 years to ex-spouse                                                 	divorced for 2 years to ex-spouse                                    </a:t>
            </a:r>
            <a:r>
              <a:rPr lang="en-US" i="1" dirty="0"/>
              <a:t>	                                                                                                     </a:t>
            </a:r>
            <a:r>
              <a:rPr lang="en-US" dirty="0"/>
              <a:t> </a:t>
            </a:r>
          </a:p>
          <a:p>
            <a:endParaRPr lang="en-US" dirty="0"/>
          </a:p>
        </p:txBody>
      </p:sp>
      <p:sp>
        <p:nvSpPr>
          <p:cNvPr id="4" name="TextBox 3"/>
          <p:cNvSpPr txBox="1"/>
          <p:nvPr/>
        </p:nvSpPr>
        <p:spPr>
          <a:xfrm>
            <a:off x="5029200" y="6019800"/>
            <a:ext cx="3657600" cy="369332"/>
          </a:xfrm>
          <a:prstGeom prst="rect">
            <a:avLst/>
          </a:prstGeom>
          <a:noFill/>
        </p:spPr>
        <p:txBody>
          <a:bodyPr wrap="square" rtlCol="0">
            <a:spAutoFit/>
          </a:bodyPr>
          <a:lstStyle/>
          <a:p>
            <a:r>
              <a:rPr lang="en-US" dirty="0"/>
              <a:t>Daniel G. </a:t>
            </a:r>
            <a:r>
              <a:rPr lang="en-US" dirty="0" err="1"/>
              <a:t>Mazzola</a:t>
            </a:r>
            <a:r>
              <a:rPr lang="en-US" dirty="0"/>
              <a:t>, CFA, CPA</a:t>
            </a:r>
          </a:p>
        </p:txBody>
      </p:sp>
    </p:spTree>
    <p:extLst>
      <p:ext uri="{BB962C8B-B14F-4D97-AF65-F5344CB8AC3E}">
        <p14:creationId xmlns:p14="http://schemas.microsoft.com/office/powerpoint/2010/main" val="3115963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5958</TotalTime>
  <Words>4803</Words>
  <Application>Microsoft Office PowerPoint</Application>
  <PresentationFormat>On-screen Show (4:3)</PresentationFormat>
  <Paragraphs>604</Paragraphs>
  <Slides>125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125</vt:i4>
      </vt:variant>
    </vt:vector>
  </HeadingPairs>
  <TitlesOfParts>
    <vt:vector size="128" baseType="lpstr">
      <vt:lpstr>Arial</vt:lpstr>
      <vt:lpstr>Calibri</vt:lpstr>
      <vt:lpstr>Office Theme</vt:lpstr>
      <vt:lpstr>Smarter                      Social Security</vt:lpstr>
      <vt:lpstr>Daniel G. Mazzola, CFA, CPA                                          American Portfolios Financial Services, Inc.    </vt:lpstr>
      <vt:lpstr>What Bucket to Draw From?</vt:lpstr>
      <vt:lpstr>Origins </vt:lpstr>
      <vt:lpstr>Ida J. Fuller </vt:lpstr>
      <vt:lpstr>Importance of Social Security</vt:lpstr>
      <vt:lpstr>Pay-As-You-Go System                                 Money Comes In – Money Goes Out    </vt:lpstr>
      <vt:lpstr>Changing Demographics</vt:lpstr>
      <vt:lpstr>Social Security Trust Fund</vt:lpstr>
      <vt:lpstr>Closing the Gap</vt:lpstr>
      <vt:lpstr>Age to Receive Full Benefits (FRA)</vt:lpstr>
      <vt:lpstr>Claiming Early vs. Later</vt:lpstr>
      <vt:lpstr>Is There an Actuary in the House?</vt:lpstr>
      <vt:lpstr>Social Security is a Form of               Longevity Insurance</vt:lpstr>
      <vt:lpstr>Costs of Healthcare in Retirement</vt:lpstr>
      <vt:lpstr>Loss of Benefits Due to “Excess” Earned Income</vt:lpstr>
      <vt:lpstr>Excess Earned Income </vt:lpstr>
      <vt:lpstr>Earned Income Thresholds</vt:lpstr>
      <vt:lpstr>62 year old with $40,000 in wages</vt:lpstr>
      <vt:lpstr>Earned Income Thresholds</vt:lpstr>
      <vt:lpstr>Special Earnings Test for First Year Retirees</vt:lpstr>
      <vt:lpstr>Calculation of Benefits</vt:lpstr>
      <vt:lpstr>Reason to Keep Working </vt:lpstr>
      <vt:lpstr>Morgan Freeman</vt:lpstr>
      <vt:lpstr>Reasons to Delay</vt:lpstr>
      <vt:lpstr>Reasons to Delay</vt:lpstr>
      <vt:lpstr>Common Questions</vt:lpstr>
      <vt:lpstr>How can I obtain the amount of my Social Security benefit?</vt:lpstr>
      <vt:lpstr>Can I collect &amp; change my mind?</vt:lpstr>
      <vt:lpstr>Is Social Security Taxable?</vt:lpstr>
      <vt:lpstr>What is My Break-Even Age?</vt:lpstr>
      <vt:lpstr>Breakeven Analysis:                                                                  $750 per month at 62 vs. $1000 per month at 66</vt:lpstr>
      <vt:lpstr>Break-Even Analysis</vt:lpstr>
      <vt:lpstr>Pitfalls of Break-Even Age Analysis :</vt:lpstr>
      <vt:lpstr>How Does the Age at Which I Claim Social Security Affect Medicare?</vt:lpstr>
      <vt:lpstr>Considerations:</vt:lpstr>
      <vt:lpstr>PowerPoint Presentation</vt:lpstr>
      <vt:lpstr>PowerPoint Presentation</vt:lpstr>
      <vt:lpstr>Part A: In-Patient Hospital Care </vt:lpstr>
      <vt:lpstr>Part B: Physician Services</vt:lpstr>
      <vt:lpstr>Medicare Supplement: MediGap</vt:lpstr>
      <vt:lpstr>Part D: Prescription Drugs</vt:lpstr>
      <vt:lpstr>PowerPoint Presentation</vt:lpstr>
      <vt:lpstr>Exclusions:</vt:lpstr>
      <vt:lpstr>PowerPoint Presentation</vt:lpstr>
      <vt:lpstr>Medicare Is Not Free</vt:lpstr>
      <vt:lpstr>Medicare is Not Free</vt:lpstr>
      <vt:lpstr>Medicare Does Not Cover Everything</vt:lpstr>
      <vt:lpstr>Medicare Has Defined Enrollment Periods </vt:lpstr>
      <vt:lpstr>Enrollment Periods</vt:lpstr>
      <vt:lpstr>Medicare Does Not Cap Out-of-Pocket Expenses </vt:lpstr>
      <vt:lpstr>Medicare Has Late Enrollment Penalties</vt:lpstr>
      <vt:lpstr>Medicare Can Be Traded</vt:lpstr>
      <vt:lpstr>Medicare Advantage</vt:lpstr>
      <vt:lpstr>Medicare Can Be Supplemented</vt:lpstr>
      <vt:lpstr>Medicare Can Be Declined</vt:lpstr>
      <vt:lpstr>Declining Coverage</vt:lpstr>
      <vt:lpstr>Medicare Can Be Denied</vt:lpstr>
      <vt:lpstr>Medicare Coverage Can Be Changed</vt:lpstr>
      <vt:lpstr>Family Benefits</vt:lpstr>
      <vt:lpstr>Family Benefits</vt:lpstr>
      <vt:lpstr>Spousal Benefits</vt:lpstr>
      <vt:lpstr>Example: Spousal Benefit</vt:lpstr>
      <vt:lpstr>Spousal Benefits: Eligibility</vt:lpstr>
      <vt:lpstr>Child’s Benefit</vt:lpstr>
      <vt:lpstr>Billy Joel, Alexis Roderick Joel and  Della Rose Joel</vt:lpstr>
      <vt:lpstr>Spousal Benefits</vt:lpstr>
      <vt:lpstr>Spousal Benefits continued…</vt:lpstr>
      <vt:lpstr>Common Questions</vt:lpstr>
      <vt:lpstr>How is My Benefit Affected If my Spouse Collects Early?</vt:lpstr>
      <vt:lpstr>Do Spousal Benefits Continue to Increase Beyond FRA?</vt:lpstr>
      <vt:lpstr>Can I Collect Spousal Benefits Whenever I Want them?</vt:lpstr>
      <vt:lpstr>Can I Collect Spousal and Switch to                       My Own?</vt:lpstr>
      <vt:lpstr>Can I Be Denied Spousal Benefits?</vt:lpstr>
      <vt:lpstr>Government Pension Offset</vt:lpstr>
      <vt:lpstr>PowerPoint Presentation</vt:lpstr>
      <vt:lpstr>Has Anyone Received this Letter?</vt:lpstr>
      <vt:lpstr>Social Security Employees Provide Information Not Advice  </vt:lpstr>
      <vt:lpstr>Onus is on the Individual</vt:lpstr>
      <vt:lpstr>Restricted Claim</vt:lpstr>
      <vt:lpstr>Restricted Claim</vt:lpstr>
      <vt:lpstr>Restricted Claim In Action</vt:lpstr>
      <vt:lpstr>Restricted Claim: Not Available</vt:lpstr>
      <vt:lpstr>From Spouse With Lower Benefit’s  Perspective</vt:lpstr>
      <vt:lpstr>Steve’s Benefits</vt:lpstr>
      <vt:lpstr>PowerPoint Presentation</vt:lpstr>
      <vt:lpstr>Restricted Claim: Available</vt:lpstr>
      <vt:lpstr>Implementing Restricted Claim</vt:lpstr>
      <vt:lpstr>One Spouse on Disability</vt:lpstr>
      <vt:lpstr>Restricted Claim Available</vt:lpstr>
      <vt:lpstr>Younger Spouse Wants to Collect Early </vt:lpstr>
      <vt:lpstr>Restricted Claim Available                   for John</vt:lpstr>
      <vt:lpstr>Rule of Thumb</vt:lpstr>
      <vt:lpstr>Common Scenario</vt:lpstr>
      <vt:lpstr>PowerPoint Presentation</vt:lpstr>
      <vt:lpstr>Had Jane Waited</vt:lpstr>
      <vt:lpstr>Consequences:                                                      </vt:lpstr>
      <vt:lpstr>John Claims at 69 </vt:lpstr>
      <vt:lpstr>Divorced Spouse’s Benefit</vt:lpstr>
      <vt:lpstr>Divorced Spouse’s Benefit</vt:lpstr>
      <vt:lpstr>Divorced Spouse’s Benefit</vt:lpstr>
      <vt:lpstr>Divorced Spouse’s Benefit </vt:lpstr>
      <vt:lpstr>Johnny Carson</vt:lpstr>
      <vt:lpstr>Survivor Benefits</vt:lpstr>
      <vt:lpstr>Survivor Benefits: Widow(er)</vt:lpstr>
      <vt:lpstr>Survivor’s Benefit</vt:lpstr>
      <vt:lpstr>Survivor Benefits: Widow(er)</vt:lpstr>
      <vt:lpstr>For Couple Already Receiving Benefits, Upon the Death of One the Survivor is Entitled to Receive the Larger of the Two</vt:lpstr>
      <vt:lpstr>Spouse Claiming Her Own Before FRA May Delay Converting to Survivor Until It Is At Maximum </vt:lpstr>
      <vt:lpstr>Widow Not Collecting:                                  Survivor Benefit Higher   </vt:lpstr>
      <vt:lpstr>Strategy:</vt:lpstr>
      <vt:lpstr>Delay the Greater of the Two  </vt:lpstr>
      <vt:lpstr>Widow Not Collecting                         Own Benefit Higher</vt:lpstr>
      <vt:lpstr>Strategy:</vt:lpstr>
      <vt:lpstr>Delay the Greater Of The Two </vt:lpstr>
      <vt:lpstr>Other Survivor Benefits</vt:lpstr>
      <vt:lpstr>Other Survivor Benefits</vt:lpstr>
      <vt:lpstr>What Bucket to Draw From?</vt:lpstr>
      <vt:lpstr>Jones: Large IRA Means Large RMD</vt:lpstr>
      <vt:lpstr>Roth IRA Conversion</vt:lpstr>
      <vt:lpstr>Long Term Cap Gains Rate - MFJ</vt:lpstr>
      <vt:lpstr>MFJ: AGI of $24,800 and                                                     LT Cap Gains of $80,000 = $0 Taxes</vt:lpstr>
      <vt:lpstr>PowerPoint Presentation</vt:lpstr>
      <vt:lpstr>Daniel G. Mazzola, CFA, CPA                                          American Portfolios Financial Services, Inc.    </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Calculations</dc:title>
  <dc:creator>Daniel</dc:creator>
  <cp:lastModifiedBy>John Maloney</cp:lastModifiedBy>
  <cp:revision>735</cp:revision>
  <cp:lastPrinted>2020-07-28T14:37:13Z</cp:lastPrinted>
  <dcterms:created xsi:type="dcterms:W3CDTF">2012-11-21T15:37:52Z</dcterms:created>
  <dcterms:modified xsi:type="dcterms:W3CDTF">2020-11-23T18:30:33Z</dcterms:modified>
</cp:coreProperties>
</file>