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0" r:id="rId5"/>
  </p:sldMasterIdLst>
  <p:notesMasterIdLst>
    <p:notesMasterId r:id="rId30"/>
  </p:notesMasterIdLst>
  <p:sldIdLst>
    <p:sldId id="264" r:id="rId6"/>
    <p:sldId id="267" r:id="rId7"/>
    <p:sldId id="280" r:id="rId8"/>
    <p:sldId id="268" r:id="rId9"/>
    <p:sldId id="261" r:id="rId10"/>
    <p:sldId id="258" r:id="rId11"/>
    <p:sldId id="266" r:id="rId12"/>
    <p:sldId id="265" r:id="rId13"/>
    <p:sldId id="257" r:id="rId14"/>
    <p:sldId id="269" r:id="rId15"/>
    <p:sldId id="259" r:id="rId16"/>
    <p:sldId id="260" r:id="rId17"/>
    <p:sldId id="262" r:id="rId18"/>
    <p:sldId id="271" r:id="rId19"/>
    <p:sldId id="272" r:id="rId20"/>
    <p:sldId id="273" r:id="rId21"/>
    <p:sldId id="274" r:id="rId22"/>
    <p:sldId id="270" r:id="rId23"/>
    <p:sldId id="275" r:id="rId24"/>
    <p:sldId id="276" r:id="rId25"/>
    <p:sldId id="277" r:id="rId26"/>
    <p:sldId id="278" r:id="rId27"/>
    <p:sldId id="279" r:id="rId28"/>
    <p:sldId id="281" r:id="rId29"/>
  </p:sldIdLst>
  <p:sldSz cx="18288000" cy="10287000"/>
  <p:notesSz cx="6858000" cy="9144000"/>
  <p:embeddedFontLs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Montserrat Bold" panose="020B0604020202020204" charset="0"/>
      <p:regular r:id="rId39"/>
      <p:bold r:id="rId40"/>
    </p:embeddedFont>
    <p:embeddedFont>
      <p:font typeface="Montserrat Medium" panose="00000600000000000000" pitchFamily="2" charset="0"/>
      <p:regular r:id="rId41"/>
      <p:italic r:id="rId42"/>
    </p:embeddedFont>
    <p:embeddedFont>
      <p:font typeface="Montserrat SemiBold" panose="00000700000000000000" pitchFamily="2" charset="0"/>
      <p:bold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21C9D-F79C-4FF5-A079-C1FEAF7FEA51}" v="6" dt="2025-02-07T20:48:06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725" autoAdjust="0"/>
  </p:normalViewPr>
  <p:slideViewPr>
    <p:cSldViewPr>
      <p:cViewPr varScale="1">
        <p:scale>
          <a:sx n="55" d="100"/>
          <a:sy n="55" d="100"/>
        </p:scale>
        <p:origin x="167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648DC-DBED-7C96-C711-7E35511D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659188-CA63-2010-8ADD-88509E3BF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80F94-C6BE-B766-30D8-70B9E24502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33BB2C-0E94-3C51-FFB3-86F9037C0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7B8251-1047-9E57-9469-4DB676AE8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6FFB2-5048-A5A0-630E-8E7B5D4BD9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5243D-371D-B086-D093-CDCB98B2C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54668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5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8C554-E3BD-0A55-DD8A-E6DE3357C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7E9A09-2119-EC01-B722-4BC1008C00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97DFE-DBD1-7166-99C8-2DEECCA465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F56ED7-DE19-CBAC-F2E9-F97678CEA3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9449BB-064E-E4B6-63A4-7050B10F5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DE37F-1B9D-7E0A-083B-FE6E472A14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B188F-259C-B6C1-2BDA-F70B62919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72250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4F76-5DA2-16F1-7D0E-68AE7E1B1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4AD18C-3CFA-7CA0-8308-C6680D9EBC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295BB-4220-7447-B00A-889D17C28F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3D2408-ECFD-CE97-7DA5-F7ED5239D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08A09B-3F7D-056A-B496-C6430A38C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442BE-DE20-43AB-7B74-2AC34B9DF7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38B1B-FDC0-93C2-6A8D-2E532C8EA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95327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210C8-60F9-1573-A7F9-7461CEFE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FCC74C-57BD-2884-FD67-13ED21D2E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8D8ED-3B3A-B3B3-4E47-F8F7EE70FF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8C7A33-195B-410C-5659-FF65A7BCE0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91B3E6-5266-EA89-A9BA-BE5DD3EAF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5C2F-A876-F259-FCB8-0F076017F5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45DB8-B449-C425-9B96-B740AB55A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5292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5EB7C-D055-1220-AF64-86F6E9743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FBB214-099D-7EBB-47B1-C1CA696936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9080E-7DE4-9499-1CA3-C1BAACD377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A72500-0007-7611-5A24-F0824B24F9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F25C97-72BC-23D4-FB3A-152F233ED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375AA-512F-F579-FB53-2262748239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12564-58A8-F783-60D9-584DF4E6A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95666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AAE48-BABE-BC51-2F5F-48A580560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877A73-EFFD-F5A1-0AA9-062A4B78B0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63FC1-0424-AE5B-ECF8-1EDD4984F4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20A8B9-EDE5-0594-1E2C-EB00927927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1BB13C-AC67-A1E5-3629-E750538FA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Patricia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784F1-B17E-D624-8BF6-5ADED398E5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7B9E8-3C18-ED8D-7A05-E0A21E443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30162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6C820-7C7C-7E29-058C-002A77EAF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6BA11-AB7B-D09D-E9EF-36FEBFCAB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2CD71-D7C9-7457-10FD-294BBC6D54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43E493-2F8F-C62B-41CF-66F6C70201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1B2881-EFC0-B1CA-9810-3C6841036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79370-6345-2B9E-4523-106370A7A9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877A9-868B-592F-540A-181BB4EB0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3402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78D58-BCCF-53A8-D870-3D16602B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BAD548-4876-4A57-4EE8-8FAAC98CC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A67F-6357-DC25-4A85-A55B51E49F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B97A7D-945E-044C-E221-38C763040F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D3E299-9B63-D3C5-40D3-00F7EF1F3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63C4D-DCE5-C55D-4C53-9D242DD8A6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C666C-BCD0-2FEF-5AC7-FEF33E028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15219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83508-11D1-9F7A-BCA6-47BC516C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366023-5E8A-B560-EE5B-B7937A3C26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FF555-59DA-0866-4147-D1193F19F4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4FBEAF-12B1-C00A-B28A-18CA453395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31CF8A-5D7B-A6F4-B7AA-C2B351B7D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7A101-9CD7-E70C-3BD6-1FD6EF5C81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02A69-3A97-240A-674A-76F6BE26B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8328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844C0-49EF-C4E1-7B99-AE032B0B1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A35F14-B7FC-21E8-76D7-9DC782970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6A8CB-4480-B07A-39CC-F34E3A95E1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5974A4-45A8-EEAA-0D59-683B76C810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AB82CC-620B-4462-A738-CA2935850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3FCC8-3EC2-2685-AEA2-8B6FD3D1A5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313BA-F3A6-F5DA-DF77-76F29B3C1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4838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F7867-332C-A3FB-2AF6-F9B028FEE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7243B6-DF8B-0CC6-657A-B6EDDEB56E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7EA3E-7A88-20FA-A73A-78D367BA5C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FFF386-177E-19EA-8B1D-BAD72F2070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49FB7E-2E40-F270-631E-8A943DA10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Patricia –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A5691-10D7-9CAD-AFD8-D9C62E0AAC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857A-7D72-253D-E92E-A7E3F34D6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45571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8B407-1C5D-E137-10B1-F26D78B2A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A99CCC-06C6-6595-63A1-8B0B56CED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B9A5F-B5DF-FA60-F528-76FA4ADD07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6FE99C-755F-5B99-7A6B-121737A011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D80195-B09F-2F59-E166-C92E9DFD9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Jamie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7EAC8-FFA4-25AC-5572-700E2993CA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71810-6965-DE69-2CCF-A2E425CDE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8062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0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Among adults aged 18 or older in 2023, 32.8 percent</a:t>
            </a:r>
          </a:p>
          <a:p>
            <a:r>
              <a:rPr lang="en-US" dirty="0"/>
              <a:t>(or 84.5 million people) had either AMI or an SUD in</a:t>
            </a:r>
          </a:p>
          <a:p>
            <a:r>
              <a:rPr lang="en-US" dirty="0"/>
              <a:t>the past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2494B-86DB-421A-0068-1467FACB6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2DA432-0670-D8A9-F434-CF35578412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DCED5-85A8-E8B4-D9FC-EAFB0A1806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2DC0AF-9B3B-0F24-DAB8-56CC024FAB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8D1AC9-083D-C367-A6F0-D4F29707D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Among adults aged 18 or older in 2023, 32.8 percent</a:t>
            </a:r>
          </a:p>
          <a:p>
            <a:r>
              <a:rPr lang="en-US"/>
              <a:t>(or 84.5 million people) had either AMI or an SUD in</a:t>
            </a:r>
          </a:p>
          <a:p>
            <a:r>
              <a:rPr lang="en-US"/>
              <a:t>the past year</a:t>
            </a:r>
          </a:p>
          <a:p>
            <a:endParaRPr lang="en-US"/>
          </a:p>
          <a:p>
            <a:r>
              <a:rPr lang="en-US"/>
              <a:t>https://www.usa.edu/blog/mental-health-statistics/#:~:text=clinical%20mental%20illness.-,Mental%20Health%20Statistics%20by%20Type,States%20are%20various%20anxiety%20disorders.&amp;text=Approximately%2019.1%25%20of%20adults%20have,disorder%20within%20the%20last%20year.&amp;text=Anxiety%20disorders%20come%20in%20many,mental%20illness%20is%20major%20depression.&amp;text=In%202021%2C%2021%20million%20adults,of%20the%20U.S.%20adult%20population.&amp;text=They%20also%20found%20that%20there's,Anxiety%20disorders:%2019.1%25&amp;text=Major%20depression:%208.3%25&amp;text=Post%2Dtraumatic%20stress%20disorder%20(PTSD,Bipolar%20disorder:%202.8%25&amp;text=Borderline%20personality%20disorder%20(BPD):%201.4%25&amp;text=Binge%20eating%20disorder:%201.2%25&amp;text=Obsessive%2Dcompulsive%20disorder%20(OCD):%201.2%25&amp;text=Schizophrenia:%200.25%20%2D0.64%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87E29-BA14-3A80-9EAF-ADDFFC569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096FF-AB12-F33A-6E29-E9377C6BD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3992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F0E51-686E-292F-BC06-0E27CB99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CCFA95-FA4B-B937-3C7B-2AAF48122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C12C3-1574-D37D-4939-B50CC1ADAF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6F0B48E-EB67-2270-13A3-B1AC2AE2B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3D0CBF-01D0-E482-2E7B-C756F5D11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Addiction is a process &amp; progression. </a:t>
            </a:r>
          </a:p>
          <a:p>
            <a:endParaRPr lang="en-US"/>
          </a:p>
          <a:p>
            <a:r>
              <a:rPr lang="en-US"/>
              <a:t>The earlier in life a person starts drinking, smoking, or using other substances, the worse their addiction is likely to become.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3E1CA-8BAA-6081-AAE5-7C9D5B1014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9BA37-785A-5453-6D9D-F198F9667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1410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Addiction is a process &amp; progression. </a:t>
            </a:r>
          </a:p>
          <a:p>
            <a:endParaRPr lang="en-US"/>
          </a:p>
          <a:p>
            <a:r>
              <a:rPr lang="en-US"/>
              <a:t>The earlier in life a person starts drinking, smoking, or using other substances, the worse their addiction is likely to become.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F0F1C-7377-DBEC-EAA0-C31202B68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3F87D-8312-027A-E8DB-6DA78D7207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A2143-6C88-31EA-F71F-DE727A203D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C29870-0F1C-0647-4962-BCC4E3B24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581882-083F-9ED1-313B-E738F7FBE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For example: a person who has depression might use alcohol daily in an attempt to feel happier, however in reality they’re not happier but are temporarily blunting the sadness they feel.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5F56B-1729-0117-9EE6-0BF34B7C23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056F7-FF50-2284-1D6A-B6D196F48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2497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For example: a person who has depression might use alcohol daily in an attempt to feel happier, however in reality they’re not happier but are temporarily blunting the sadness they feel.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Log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93A2D3-11C6-16F7-CE37-9D974E361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66326" y="2987677"/>
            <a:ext cx="7315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oogle Shape;139;p19">
            <a:extLst>
              <a:ext uri="{FF2B5EF4-FFF2-40B4-BE49-F238E27FC236}">
                <a16:creationId xmlns:a16="http://schemas.microsoft.com/office/drawing/2014/main" id="{6CAFA3EF-17E1-85DB-8BC7-F1541FCF1F2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4501" y="354350"/>
            <a:ext cx="777810" cy="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ECB8DFB9-6EDB-DD65-6B33-537F929FA878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5896000" y="9131250"/>
            <a:ext cx="2392200" cy="11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4668"/>
                </a:solidFill>
              </a:rPr>
              <a:t>PAGE </a:t>
            </a:r>
            <a:fld id="{00000000-1234-1234-1234-123412341234}" type="slidenum">
              <a:rPr lang="en" sz="1600">
                <a:solidFill>
                  <a:srgbClr val="1B4668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" sz="1600">
                <a:solidFill>
                  <a:srgbClr val="1B4668"/>
                </a:solidFill>
              </a:rPr>
              <a:t> </a:t>
            </a:r>
            <a:endParaRPr sz="1600">
              <a:solidFill>
                <a:srgbClr val="1B4668"/>
              </a:solidFill>
            </a:endParaRPr>
          </a:p>
        </p:txBody>
      </p:sp>
      <p:sp>
        <p:nvSpPr>
          <p:cNvPr id="7" name="Google Shape;141;p19">
            <a:extLst>
              <a:ext uri="{FF2B5EF4-FFF2-40B4-BE49-F238E27FC236}">
                <a16:creationId xmlns:a16="http://schemas.microsoft.com/office/drawing/2014/main" id="{DAAE1543-CBEC-0D9F-2F70-8101A105CEF4}"/>
              </a:ext>
            </a:extLst>
          </p:cNvPr>
          <p:cNvSpPr txBox="1"/>
          <p:nvPr userDrawn="1"/>
        </p:nvSpPr>
        <p:spPr>
          <a:xfrm>
            <a:off x="13837300" y="324550"/>
            <a:ext cx="391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914400" lvl="0" indent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rgbClr val="1B46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SECTION TITLE</a:t>
            </a:r>
            <a:endParaRPr sz="2000">
              <a:solidFill>
                <a:srgbClr val="1B46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" name="Google Shape;143;p19">
            <a:extLst>
              <a:ext uri="{FF2B5EF4-FFF2-40B4-BE49-F238E27FC236}">
                <a16:creationId xmlns:a16="http://schemas.microsoft.com/office/drawing/2014/main" id="{F15DDC40-A89D-C744-1F4F-16574608B67B}"/>
              </a:ext>
            </a:extLst>
          </p:cNvPr>
          <p:cNvCxnSpPr/>
          <p:nvPr userDrawn="1"/>
        </p:nvCxnSpPr>
        <p:spPr>
          <a:xfrm>
            <a:off x="501950" y="9171000"/>
            <a:ext cx="16999800" cy="0"/>
          </a:xfrm>
          <a:prstGeom prst="straightConnector1">
            <a:avLst/>
          </a:prstGeom>
          <a:noFill/>
          <a:ln w="9525" cap="flat" cmpd="sng">
            <a:solidFill>
              <a:srgbClr val="6DA8C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" name="Google Shape;144;p19">
            <a:extLst>
              <a:ext uri="{FF2B5EF4-FFF2-40B4-BE49-F238E27FC236}">
                <a16:creationId xmlns:a16="http://schemas.microsoft.com/office/drawing/2014/main" id="{4002E3E5-3CBD-A46F-E06F-3C06EC67E5CC}"/>
              </a:ext>
            </a:extLst>
          </p:cNvPr>
          <p:cNvCxnSpPr/>
          <p:nvPr userDrawn="1"/>
        </p:nvCxnSpPr>
        <p:spPr>
          <a:xfrm>
            <a:off x="14941600" y="1129150"/>
            <a:ext cx="2627400" cy="0"/>
          </a:xfrm>
          <a:prstGeom prst="straightConnector1">
            <a:avLst/>
          </a:prstGeom>
          <a:noFill/>
          <a:ln w="9525" cap="flat" cmpd="sng">
            <a:solidFill>
              <a:srgbClr val="6DA8C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1" name="Google Shape;145;p19">
            <a:extLst>
              <a:ext uri="{FF2B5EF4-FFF2-40B4-BE49-F238E27FC236}">
                <a16:creationId xmlns:a16="http://schemas.microsoft.com/office/drawing/2014/main" id="{E80D93EE-4285-99FA-28B8-F091380891E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955" y="2400542"/>
            <a:ext cx="6951098" cy="199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6;p19">
            <a:extLst>
              <a:ext uri="{FF2B5EF4-FFF2-40B4-BE49-F238E27FC236}">
                <a16:creationId xmlns:a16="http://schemas.microsoft.com/office/drawing/2014/main" id="{4EEBA925-A930-5851-F4D6-1B49924DB71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7196" y="6827493"/>
            <a:ext cx="3192588" cy="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7;p19">
            <a:extLst>
              <a:ext uri="{FF2B5EF4-FFF2-40B4-BE49-F238E27FC236}">
                <a16:creationId xmlns:a16="http://schemas.microsoft.com/office/drawing/2014/main" id="{4994550B-43A1-AAC7-A532-F7915F81B161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7513" y="5664951"/>
            <a:ext cx="2294274" cy="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8;p19">
            <a:extLst>
              <a:ext uri="{FF2B5EF4-FFF2-40B4-BE49-F238E27FC236}">
                <a16:creationId xmlns:a16="http://schemas.microsoft.com/office/drawing/2014/main" id="{997AE2AB-236B-341D-953C-33DDCCB4F2C9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9501" y="5688326"/>
            <a:ext cx="3192570" cy="80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15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86" y="2628899"/>
            <a:ext cx="8139237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92023" y="1371600"/>
            <a:ext cx="4921461" cy="6858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4086" y="4686299"/>
            <a:ext cx="8139237" cy="2743200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7" y="7099298"/>
            <a:ext cx="15028067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9018" y="1398168"/>
            <a:ext cx="12338916" cy="474746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6467" y="7949405"/>
            <a:ext cx="15028067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9" y="1028700"/>
            <a:ext cx="15028067" cy="4572000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9" y="6515100"/>
            <a:ext cx="15028070" cy="217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97918" y="12945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40138" y="422909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318" y="1028701"/>
            <a:ext cx="13485018" cy="4114799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55217" y="5143499"/>
            <a:ext cx="12799223" cy="5715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7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7" y="6515100"/>
            <a:ext cx="15028067" cy="217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7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70" y="4962872"/>
            <a:ext cx="15028064" cy="2203200"/>
          </a:xfrm>
        </p:spPr>
        <p:txBody>
          <a:bodyPr anchor="b">
            <a:normAutofit/>
          </a:bodyPr>
          <a:lstStyle>
            <a:lvl1pPr algn="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8" y="7166072"/>
            <a:ext cx="15028065" cy="1290600"/>
          </a:xfrm>
        </p:spPr>
        <p:txBody>
          <a:bodyPr anchor="t">
            <a:normAutofit/>
          </a:bodyPr>
          <a:lstStyle>
            <a:lvl1pPr marL="0" indent="0" algn="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97918" y="12945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40138" y="422909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318" y="1028701"/>
            <a:ext cx="13485018" cy="4114799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470" y="5829300"/>
            <a:ext cx="15028065" cy="13335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36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8" y="7162800"/>
            <a:ext cx="15028065" cy="1524000"/>
          </a:xfrm>
        </p:spPr>
        <p:txBody>
          <a:bodyPr anchor="t">
            <a:normAutofit/>
          </a:bodyPr>
          <a:lstStyle>
            <a:lvl1pPr marL="0" indent="0" algn="r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5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70" y="1028701"/>
            <a:ext cx="15028068" cy="4090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469" y="5257800"/>
            <a:ext cx="1502807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7" y="6515100"/>
            <a:ext cx="15028070" cy="21717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98983" y="1028700"/>
            <a:ext cx="2655554" cy="7658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6468" y="1028700"/>
            <a:ext cx="12029613" cy="76581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150" y="-7144"/>
            <a:ext cx="7522368" cy="10294145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602" y="2070103"/>
            <a:ext cx="12861933" cy="3924299"/>
          </a:xfrm>
        </p:spPr>
        <p:txBody>
          <a:bodyPr anchor="b">
            <a:normAutofit/>
          </a:bodyPr>
          <a:lstStyle>
            <a:lvl1pPr algn="r">
              <a:defRPr sz="9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066" y="5994401"/>
            <a:ext cx="10481468" cy="2082801"/>
          </a:xfrm>
        </p:spPr>
        <p:txBody>
          <a:bodyPr anchor="t">
            <a:normAutofit/>
          </a:bodyPr>
          <a:lstStyle>
            <a:lvl1pPr marL="0" indent="0" algn="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8618" y="8824913"/>
            <a:ext cx="648606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27785" y="8800697"/>
            <a:ext cx="8267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419" y="4000498"/>
            <a:ext cx="13396121" cy="3165573"/>
          </a:xfrm>
        </p:spPr>
        <p:txBody>
          <a:bodyPr anchor="b"/>
          <a:lstStyle>
            <a:lvl1pPr algn="r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8417" y="7166072"/>
            <a:ext cx="13396122" cy="1290600"/>
          </a:xfrm>
        </p:spPr>
        <p:txBody>
          <a:bodyPr anchor="t">
            <a:normAutofit/>
          </a:bodyPr>
          <a:lstStyle>
            <a:lvl1pPr marL="0" indent="0" algn="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7" y="1028701"/>
            <a:ext cx="15028070" cy="2628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6469" y="4000499"/>
            <a:ext cx="7342583" cy="4686302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1951" y="4000500"/>
            <a:ext cx="7342584" cy="468630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269" y="3987800"/>
            <a:ext cx="6910782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6467" y="5003006"/>
            <a:ext cx="7342584" cy="3683793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20731" y="4000500"/>
            <a:ext cx="6933806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11951" y="5003006"/>
            <a:ext cx="7342584" cy="3683793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9" y="2400300"/>
            <a:ext cx="5323682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050" y="1028699"/>
            <a:ext cx="9361485" cy="7658102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6469" y="4457700"/>
            <a:ext cx="5323682" cy="2743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3A01D-631B-A3D5-DB9E-0F4BF1F2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7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21EBC-8F03-8006-720C-602B3273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40026"/>
            <a:ext cx="15773400" cy="652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9;p1">
            <a:extLst>
              <a:ext uri="{FF2B5EF4-FFF2-40B4-BE49-F238E27FC236}">
                <a16:creationId xmlns:a16="http://schemas.microsoft.com/office/drawing/2014/main" id="{301C03AA-F1FF-3497-68CD-E519C1D13509}"/>
              </a:ext>
            </a:extLst>
          </p:cNvPr>
          <p:cNvSpPr txBox="1">
            <a:spLocks/>
          </p:cNvSpPr>
          <p:nvPr userDrawn="1"/>
        </p:nvSpPr>
        <p:spPr>
          <a:xfrm>
            <a:off x="1" y="9131250"/>
            <a:ext cx="5372102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000"/>
              <a:t>licadd.org  |  Saving lives since 1956</a:t>
            </a:r>
          </a:p>
        </p:txBody>
      </p:sp>
      <p:sp>
        <p:nvSpPr>
          <p:cNvPr id="8" name="Google Shape;78;p14">
            <a:extLst>
              <a:ext uri="{FF2B5EF4-FFF2-40B4-BE49-F238E27FC236}">
                <a16:creationId xmlns:a16="http://schemas.microsoft.com/office/drawing/2014/main" id="{78B3A159-F42E-DD1C-30CE-F5EC459ABC5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5896000" y="9131250"/>
            <a:ext cx="2392200" cy="11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4668"/>
                </a:solidFill>
              </a:rPr>
              <a:t>PAGE </a:t>
            </a:r>
            <a:fld id="{00000000-1234-1234-1234-123412341234}" type="slidenum">
              <a:rPr lang="en" sz="1600">
                <a:solidFill>
                  <a:srgbClr val="1B4668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>
              <a:solidFill>
                <a:srgbClr val="1B4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20" kern="1200">
          <a:solidFill>
            <a:srgbClr val="1B4668"/>
          </a:solidFill>
          <a:latin typeface="Montserrat Medium" panose="000006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spcAft>
          <a:spcPts val="600"/>
        </a:spcAft>
        <a:buClr>
          <a:schemeClr val="accent2"/>
        </a:buClr>
        <a:buFont typeface="Courier New" panose="02070309020205020404" pitchFamily="49" charset="0"/>
        <a:buChar char="o"/>
        <a:defRPr sz="2800" kern="1200">
          <a:solidFill>
            <a:srgbClr val="1B4668"/>
          </a:solidFill>
          <a:latin typeface="Montserrat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rgbClr val="1B4668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2"/>
        </a:buClr>
        <a:buFont typeface="Courier New" panose="02070309020205020404" pitchFamily="49" charset="0"/>
        <a:buChar char="o"/>
        <a:defRPr sz="2000" kern="1200">
          <a:solidFill>
            <a:srgbClr val="1B4668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2"/>
        </a:buClr>
        <a:buFont typeface="Courier New" panose="02070309020205020404" pitchFamily="49" charset="0"/>
        <a:buChar char="o"/>
        <a:defRPr sz="1800" kern="1200">
          <a:solidFill>
            <a:srgbClr val="1B4668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600"/>
        </a:spcAft>
        <a:buClr>
          <a:schemeClr val="accent2"/>
        </a:buClr>
        <a:buFont typeface="Courier New" panose="02070309020205020404" pitchFamily="49" charset="0"/>
        <a:buChar char="o"/>
        <a:defRPr sz="1800" kern="1200">
          <a:solidFill>
            <a:srgbClr val="1B4668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6219" y="1"/>
            <a:ext cx="3655220" cy="10287002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6467" y="1028701"/>
            <a:ext cx="15028070" cy="26288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6" y="4000499"/>
            <a:ext cx="15028070" cy="468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98984" y="8824913"/>
            <a:ext cx="1714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8419" y="8824913"/>
            <a:ext cx="1062626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27785" y="8824913"/>
            <a:ext cx="8267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3CF8-9185-9053-A43F-B050A9F4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1C28AE0-4B61-2F0F-BF24-0297B59ABBF3}"/>
              </a:ext>
            </a:extLst>
          </p:cNvPr>
          <p:cNvSpPr txBox="1"/>
          <p:nvPr/>
        </p:nvSpPr>
        <p:spPr>
          <a:xfrm>
            <a:off x="2514600" y="876300"/>
            <a:ext cx="13258800" cy="378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6000" b="1" dirty="0">
                <a:solidFill>
                  <a:srgbClr val="002060"/>
                </a:solidFill>
                <a:effectLst/>
                <a:latin typeface="Montserrat Bold" panose="0000080000000000000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Estate Planning for Loved Ones with Mental Health and/or Substance Use Disorders</a:t>
            </a:r>
            <a:endParaRPr lang="en-US" sz="34400" b="1" dirty="0">
              <a:solidFill>
                <a:srgbClr val="002060"/>
              </a:solidFill>
              <a:latin typeface="Montserrat Bold" panose="0000080000000000000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50393-F45C-7581-0063-6A219644E3C3}"/>
              </a:ext>
            </a:extLst>
          </p:cNvPr>
          <p:cNvSpPr txBox="1"/>
          <p:nvPr/>
        </p:nvSpPr>
        <p:spPr>
          <a:xfrm>
            <a:off x="4038600" y="720090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ontserrat Bold" panose="00000800000000000000" charset="0"/>
              </a:rPr>
              <a:t>February 13, 2025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Montserrat Bold" panose="00000800000000000000" charset="0"/>
              </a:rPr>
              <a:t>8:30 AM – 10:00 AM</a:t>
            </a:r>
          </a:p>
        </p:txBody>
      </p:sp>
      <p:pic>
        <p:nvPicPr>
          <p:cNvPr id="1026" name="Picture 2" descr="mental health clipart free - Clip Art Library">
            <a:extLst>
              <a:ext uri="{FF2B5EF4-FFF2-40B4-BE49-F238E27FC236}">
                <a16:creationId xmlns:a16="http://schemas.microsoft.com/office/drawing/2014/main" id="{0F41BA02-870B-E957-78F6-6380E0FB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002" y="6090170"/>
            <a:ext cx="3200497" cy="37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055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F663D-531A-7B9B-0B0D-9CFD64D90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2F381D-F8BF-C20D-DF63-2C03295F1995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3E5897-D498-4653-770A-4916FDD03786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A517D54-B08B-3BBE-8787-987587DC752E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9CF1FC5-4E7F-01F8-32A1-1A507C96AE6C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B225109-14B9-4A78-A739-875B09043A8C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ED2F4573-A36F-D31C-A607-6436CF79B2F9}"/>
              </a:ext>
            </a:extLst>
          </p:cNvPr>
          <p:cNvSpPr txBox="1"/>
          <p:nvPr/>
        </p:nvSpPr>
        <p:spPr>
          <a:xfrm>
            <a:off x="932688" y="250794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Co-Occurring Disorders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D6F7414-AADD-570E-A383-28137CB62395}"/>
              </a:ext>
            </a:extLst>
          </p:cNvPr>
          <p:cNvSpPr txBox="1"/>
          <p:nvPr/>
        </p:nvSpPr>
        <p:spPr>
          <a:xfrm>
            <a:off x="9279164" y="9963149"/>
            <a:ext cx="8862569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89"/>
              </a:lnSpc>
            </a:pPr>
            <a:r>
              <a:rPr lang="en-US" sz="1575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rPr>
              <a:t>(Hammond, 2017; Partnership to End Addiction, 2019; Walter et al., 2020; SAMHSA, 2024)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ABA1D27-A6D4-6AE8-94BB-7B1632E48BC6}"/>
              </a:ext>
            </a:extLst>
          </p:cNvPr>
          <p:cNvSpPr txBox="1"/>
          <p:nvPr/>
        </p:nvSpPr>
        <p:spPr>
          <a:xfrm>
            <a:off x="2376402" y="2811405"/>
            <a:ext cx="13805523" cy="809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Nearly </a:t>
            </a:r>
            <a:r>
              <a:rPr lang="en-US" sz="3600" b="1" dirty="0">
                <a:solidFill>
                  <a:srgbClr val="DC694A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one-third </a:t>
            </a: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of adults (aged 18+) in the United States (U.S.) had a co-occurring mental health disorder &amp; SUD.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AAC509B-54BC-1907-7326-CD9422F3AE5D}"/>
              </a:ext>
            </a:extLst>
          </p:cNvPr>
          <p:cNvSpPr txBox="1"/>
          <p:nvPr/>
        </p:nvSpPr>
        <p:spPr>
          <a:xfrm>
            <a:off x="1848140" y="2092262"/>
            <a:ext cx="76962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>
                <a:solidFill>
                  <a:srgbClr val="1B466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According to SAMHSA, in 2023: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411E008-6CDD-7A55-5059-4AAC57893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640" y="2811405"/>
            <a:ext cx="13196719" cy="7956925"/>
          </a:xfrm>
          <a:prstGeom prst="rect">
            <a:avLst/>
          </a:prstGeom>
        </p:spPr>
      </p:pic>
      <p:sp>
        <p:nvSpPr>
          <p:cNvPr id="13" name="Freeform 13">
            <a:extLst>
              <a:ext uri="{FF2B5EF4-FFF2-40B4-BE49-F238E27FC236}">
                <a16:creationId xmlns:a16="http://schemas.microsoft.com/office/drawing/2014/main" id="{6BA4DB9E-CD4C-4386-9B2D-2C0B35E74108}"/>
              </a:ext>
            </a:extLst>
          </p:cNvPr>
          <p:cNvSpPr/>
          <p:nvPr/>
        </p:nvSpPr>
        <p:spPr>
          <a:xfrm>
            <a:off x="17037425" y="338657"/>
            <a:ext cx="1053479" cy="1062587"/>
          </a:xfrm>
          <a:custGeom>
            <a:avLst/>
            <a:gdLst/>
            <a:ahLst/>
            <a:cxnLst/>
            <a:rect l="l" t="t" r="r" b="b"/>
            <a:pathLst>
              <a:path w="1053479" h="1062587">
                <a:moveTo>
                  <a:pt x="0" y="0"/>
                </a:moveTo>
                <a:lnTo>
                  <a:pt x="1053479" y="0"/>
                </a:lnTo>
                <a:lnTo>
                  <a:pt x="1053479" y="1062587"/>
                </a:lnTo>
                <a:lnTo>
                  <a:pt x="0" y="1062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32688" y="250794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Co-Occurring Disorders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62200" y="2989064"/>
            <a:ext cx="129540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2925" lvl="1" indent="-271462" algn="l">
              <a:lnSpc>
                <a:spcPts val="3900"/>
              </a:lnSpc>
              <a:buFont typeface="Arial"/>
              <a:buChar char="•"/>
            </a:pPr>
            <a:r>
              <a:rPr lang="en-US" sz="3600" spc="-3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A </a:t>
            </a:r>
            <a:r>
              <a:rPr lang="en-US" sz="3600" i="1" spc="-30" dirty="0">
                <a:solidFill>
                  <a:srgbClr val="1B4668"/>
                </a:solidFill>
                <a:latin typeface="Montserrat Medium" panose="00000600000000000000" pitchFamily="2" charset="0"/>
                <a:ea typeface="Montserrat Italics"/>
                <a:cs typeface="Montserrat Italics"/>
                <a:sym typeface="Montserrat Italics"/>
              </a:rPr>
              <a:t>co-morbid disorder</a:t>
            </a:r>
            <a:r>
              <a:rPr lang="en-US" sz="3600" spc="-3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 is when two or more disorders are occurring at the same time in the same person.</a:t>
            </a:r>
          </a:p>
          <a:p>
            <a:pPr algn="l">
              <a:lnSpc>
                <a:spcPts val="3900"/>
              </a:lnSpc>
            </a:pPr>
            <a:endParaRPr lang="en-US" sz="3600" spc="-30" dirty="0">
              <a:solidFill>
                <a:srgbClr val="1B4668"/>
              </a:solidFill>
              <a:latin typeface="Montserrat Medium" panose="00000600000000000000" pitchFamily="2" charset="0"/>
              <a:ea typeface="Montserrat"/>
              <a:cs typeface="Montserrat"/>
              <a:sym typeface="Montserrat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600" b="1" spc="-3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Common co-occurring SUD and mental disorders:</a:t>
            </a:r>
          </a:p>
          <a:p>
            <a:pPr marL="1209042" lvl="2" indent="-403014" algn="l">
              <a:lnSpc>
                <a:spcPts val="3640"/>
              </a:lnSpc>
              <a:buFont typeface="Arial"/>
              <a:buChar char="⚬"/>
            </a:pPr>
            <a:r>
              <a:rPr lang="en-US" sz="3600" spc="-28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Anxiety disorders</a:t>
            </a:r>
          </a:p>
          <a:p>
            <a:pPr marL="1209042" lvl="2" indent="-403014" algn="l">
              <a:lnSpc>
                <a:spcPts val="3640"/>
              </a:lnSpc>
              <a:buFont typeface="Arial"/>
              <a:buChar char="⚬"/>
            </a:pPr>
            <a:r>
              <a:rPr lang="en-US" sz="3600" spc="-28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Depressive disorders</a:t>
            </a:r>
          </a:p>
          <a:p>
            <a:pPr marL="1209042" lvl="2" indent="-403014" algn="l">
              <a:lnSpc>
                <a:spcPts val="3640"/>
              </a:lnSpc>
              <a:buFont typeface="Arial"/>
              <a:buChar char="⚬"/>
            </a:pPr>
            <a:r>
              <a:rPr lang="en-US" sz="3600" spc="-28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Mood disorders</a:t>
            </a:r>
          </a:p>
          <a:p>
            <a:pPr marL="1209042" lvl="2" indent="-403014" algn="l">
              <a:lnSpc>
                <a:spcPts val="3640"/>
              </a:lnSpc>
              <a:buFont typeface="Arial"/>
              <a:buChar char="⚬"/>
            </a:pPr>
            <a:r>
              <a:rPr lang="en-US" sz="3600" spc="-28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Eating disorders</a:t>
            </a:r>
          </a:p>
          <a:p>
            <a:pPr marL="1209042" lvl="2" indent="-403014" algn="l">
              <a:lnSpc>
                <a:spcPts val="3640"/>
              </a:lnSpc>
              <a:buFont typeface="Arial"/>
              <a:buChar char="⚬"/>
            </a:pPr>
            <a:r>
              <a:rPr lang="en-US" sz="3600" spc="-28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Post-traumatic stress disorder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79164" y="9963149"/>
            <a:ext cx="8862569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89"/>
              </a:lnSpc>
            </a:pPr>
            <a:r>
              <a:rPr lang="en-US" sz="1575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rPr>
              <a:t>(Hammond, 2017; Partnership to End Addiction, 2019; Walter et al., 2020; SAMHSA, 2024)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037425" y="338657"/>
            <a:ext cx="1053479" cy="1062587"/>
          </a:xfrm>
          <a:custGeom>
            <a:avLst/>
            <a:gdLst/>
            <a:ahLst/>
            <a:cxnLst/>
            <a:rect l="l" t="t" r="r" b="b"/>
            <a:pathLst>
              <a:path w="1053479" h="1062587">
                <a:moveTo>
                  <a:pt x="0" y="0"/>
                </a:moveTo>
                <a:lnTo>
                  <a:pt x="1053479" y="0"/>
                </a:lnTo>
                <a:lnTo>
                  <a:pt x="1053479" y="1062587"/>
                </a:lnTo>
                <a:lnTo>
                  <a:pt x="0" y="1062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1B466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484489" y="4863621"/>
            <a:ext cx="3464872" cy="889253"/>
          </a:xfrm>
          <a:custGeom>
            <a:avLst/>
            <a:gdLst/>
            <a:ahLst/>
            <a:cxnLst/>
            <a:rect l="l" t="t" r="r" b="b"/>
            <a:pathLst>
              <a:path w="3306409" h="1918620">
                <a:moveTo>
                  <a:pt x="0" y="0"/>
                </a:moveTo>
                <a:lnTo>
                  <a:pt x="3306409" y="0"/>
                </a:lnTo>
                <a:lnTo>
                  <a:pt x="3306409" y="1918620"/>
                </a:lnTo>
                <a:lnTo>
                  <a:pt x="0" y="191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495663" y="4957077"/>
            <a:ext cx="4116859" cy="774900"/>
          </a:xfrm>
          <a:custGeom>
            <a:avLst/>
            <a:gdLst/>
            <a:ahLst/>
            <a:cxnLst/>
            <a:rect l="l" t="t" r="r" b="b"/>
            <a:pathLst>
              <a:path w="3574553" h="1651962">
                <a:moveTo>
                  <a:pt x="0" y="0"/>
                </a:moveTo>
                <a:lnTo>
                  <a:pt x="3574552" y="0"/>
                </a:lnTo>
                <a:lnTo>
                  <a:pt x="3574552" y="1651962"/>
                </a:lnTo>
                <a:lnTo>
                  <a:pt x="0" y="165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638800" y="4798793"/>
            <a:ext cx="7168843" cy="5316318"/>
            <a:chOff x="1907664" y="5715894"/>
            <a:chExt cx="8836932" cy="7088424"/>
          </a:xfrm>
        </p:grpSpPr>
        <p:sp>
          <p:nvSpPr>
            <p:cNvPr id="8" name="Freeform 8"/>
            <p:cNvSpPr/>
            <p:nvPr/>
          </p:nvSpPr>
          <p:spPr>
            <a:xfrm>
              <a:off x="1907664" y="11239550"/>
              <a:ext cx="947436" cy="1185672"/>
            </a:xfrm>
            <a:custGeom>
              <a:avLst/>
              <a:gdLst/>
              <a:ahLst/>
              <a:cxnLst/>
              <a:rect l="l" t="t" r="r" b="b"/>
              <a:pathLst>
                <a:path w="1071886" h="1071886">
                  <a:moveTo>
                    <a:pt x="0" y="0"/>
                  </a:moveTo>
                  <a:lnTo>
                    <a:pt x="1071886" y="0"/>
                  </a:lnTo>
                  <a:lnTo>
                    <a:pt x="1071886" y="1071886"/>
                  </a:lnTo>
                  <a:lnTo>
                    <a:pt x="0" y="1071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881159" y="10730418"/>
              <a:ext cx="1676717" cy="2073900"/>
            </a:xfrm>
            <a:custGeom>
              <a:avLst/>
              <a:gdLst/>
              <a:ahLst/>
              <a:cxnLst/>
              <a:rect l="l" t="t" r="r" b="b"/>
              <a:pathLst>
                <a:path w="1069206" h="1071886">
                  <a:moveTo>
                    <a:pt x="0" y="0"/>
                  </a:moveTo>
                  <a:lnTo>
                    <a:pt x="1069206" y="0"/>
                  </a:lnTo>
                  <a:lnTo>
                    <a:pt x="1069206" y="1071886"/>
                  </a:lnTo>
                  <a:lnTo>
                    <a:pt x="0" y="1071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115677" y="5715894"/>
              <a:ext cx="4619828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endParaRPr lang="en-US" sz="2800" b="1" dirty="0">
                <a:solidFill>
                  <a:srgbClr val="1B466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42507" y="7678300"/>
              <a:ext cx="4619828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endParaRPr lang="en-US" sz="2800" b="1" dirty="0">
                <a:solidFill>
                  <a:srgbClr val="1B4668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914299" y="8657530"/>
              <a:ext cx="4619828" cy="55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800" b="1" dirty="0">
                  <a:solidFill>
                    <a:srgbClr val="1B466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www.licadd.org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03828" y="7543926"/>
              <a:ext cx="7040768" cy="6353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3200" b="1" i="1" dirty="0">
                  <a:solidFill>
                    <a:srgbClr val="1B4668"/>
                  </a:solidFill>
                  <a:latin typeface="Montserrat Bold" panose="00000800000000000000" charset="0"/>
                  <a:ea typeface="Montserrat Italics"/>
                  <a:cs typeface="Montserrat Italics"/>
                  <a:sym typeface="Montserrat Italics"/>
                </a:rPr>
                <a:t>Stay Connected With Us!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088936" y="9394062"/>
              <a:ext cx="3620281" cy="1273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1B466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(516) 747-2606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1B466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(631) 979-1700</a:t>
              </a:r>
            </a:p>
          </p:txBody>
        </p:sp>
      </p:grpSp>
      <p:pic>
        <p:nvPicPr>
          <p:cNvPr id="1026" name="Picture 2" descr="X Logo PNGs for Free Download">
            <a:extLst>
              <a:ext uri="{FF2B5EF4-FFF2-40B4-BE49-F238E27FC236}">
                <a16:creationId xmlns:a16="http://schemas.microsoft.com/office/drawing/2014/main" id="{EEEB7B62-A840-9542-6039-C4202822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378" y="8789213"/>
            <a:ext cx="1093979" cy="10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blue and white logo&#10;&#10;Description automatically generated">
            <a:extLst>
              <a:ext uri="{FF2B5EF4-FFF2-40B4-BE49-F238E27FC236}">
                <a16:creationId xmlns:a16="http://schemas.microsoft.com/office/drawing/2014/main" id="{556118E8-F317-B7C5-4614-D202841AD3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26" y="472884"/>
            <a:ext cx="9005699" cy="2378514"/>
          </a:xfrm>
          <a:prstGeom prst="rect">
            <a:avLst/>
          </a:prstGeom>
        </p:spPr>
      </p:pic>
      <p:pic>
        <p:nvPicPr>
          <p:cNvPr id="29" name="Picture 28" descr="A close-up of a sign&#10;&#10;Description automatically generated">
            <a:extLst>
              <a:ext uri="{FF2B5EF4-FFF2-40B4-BE49-F238E27FC236}">
                <a16:creationId xmlns:a16="http://schemas.microsoft.com/office/drawing/2014/main" id="{62B2E354-DE08-4791-0668-9C9F2D7893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88" y="5045094"/>
            <a:ext cx="3366238" cy="88925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F141EBA-F1D4-41C1-CFA4-491C3DC3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14" y="8941534"/>
            <a:ext cx="803915" cy="7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9A380B-144B-7B63-A3FE-9FCD758E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27" y="8944118"/>
            <a:ext cx="803915" cy="7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8C24ED21-AAE8-8320-5EB3-8E435B2C5043}"/>
              </a:ext>
            </a:extLst>
          </p:cNvPr>
          <p:cNvSpPr txBox="1"/>
          <p:nvPr/>
        </p:nvSpPr>
        <p:spPr>
          <a:xfrm>
            <a:off x="3107660" y="3154550"/>
            <a:ext cx="14582764" cy="1055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6000" b="1" spc="-34" dirty="0">
                <a:solidFill>
                  <a:srgbClr val="002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LICADD Programs and Resources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305562" y="-995510"/>
            <a:ext cx="12278020" cy="12278020"/>
          </a:xfrm>
          <a:custGeom>
            <a:avLst/>
            <a:gdLst/>
            <a:ahLst/>
            <a:cxnLst/>
            <a:rect l="l" t="t" r="r" b="b"/>
            <a:pathLst>
              <a:path w="12278020" h="12278020">
                <a:moveTo>
                  <a:pt x="12278019" y="0"/>
                </a:moveTo>
                <a:lnTo>
                  <a:pt x="0" y="0"/>
                </a:lnTo>
                <a:lnTo>
                  <a:pt x="0" y="12278020"/>
                </a:lnTo>
                <a:lnTo>
                  <a:pt x="12278019" y="12278020"/>
                </a:lnTo>
                <a:lnTo>
                  <a:pt x="12278019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381000" y="3630703"/>
            <a:ext cx="16230600" cy="5554843"/>
          </a:xfrm>
          <a:prstGeom prst="rect">
            <a:avLst/>
          </a:prstGeom>
          <a:solidFill>
            <a:srgbClr val="213559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9601200" y="-203728"/>
            <a:ext cx="8982381" cy="10694456"/>
            <a:chOff x="0" y="0"/>
            <a:chExt cx="8603361" cy="10286746"/>
          </a:xfrm>
        </p:grpSpPr>
        <p:sp>
          <p:nvSpPr>
            <p:cNvPr id="6" name="Freeform 6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5"/>
              <a:stretch>
                <a:fillRect l="-20749" r="-2074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DC9614F-6FC6-21FF-1A7D-3EC3F37175D3}"/>
              </a:ext>
            </a:extLst>
          </p:cNvPr>
          <p:cNvSpPr txBox="1"/>
          <p:nvPr/>
        </p:nvSpPr>
        <p:spPr>
          <a:xfrm>
            <a:off x="685800" y="4175822"/>
            <a:ext cx="9677400" cy="4320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Jamie A. Rosen, Esq.</a:t>
            </a:r>
            <a:endParaRPr lang="en-US" sz="4000" kern="100" dirty="0">
              <a:solidFill>
                <a:schemeClr val="bg1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Partner, Chair, Mental Health Law Group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kern="100" dirty="0">
              <a:solidFill>
                <a:schemeClr val="bg1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Meister Seelig &amp; Fein PLLC	</a:t>
            </a:r>
            <a:r>
              <a:rPr lang="en-US" sz="40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4000" kern="100" dirty="0">
              <a:solidFill>
                <a:schemeClr val="bg1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100 Jericho Quadrangle, Suite 208, Jericho, NY 11753</a:t>
            </a:r>
            <a:endParaRPr lang="en-US" sz="2800" kern="100" dirty="0">
              <a:solidFill>
                <a:schemeClr val="bg1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125 Park Avenue, 7</a:t>
            </a:r>
            <a:r>
              <a:rPr lang="en-US" sz="2800" kern="0" baseline="3000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Floor, New York, NY 10017</a:t>
            </a:r>
            <a:endParaRPr lang="en-US" sz="2800" kern="100" dirty="0">
              <a:solidFill>
                <a:schemeClr val="bg1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(646) 539-3705</a:t>
            </a:r>
            <a:endParaRPr lang="en-US" sz="2800" kern="100" dirty="0">
              <a:solidFill>
                <a:schemeClr val="bg1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chemeClr val="bg1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jr@msf-law.com</a:t>
            </a:r>
            <a:endParaRPr lang="en-US" sz="2800" kern="100" dirty="0">
              <a:solidFill>
                <a:schemeClr val="bg1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4EDB-B1C0-4FF7-7C14-2528D06D3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3AC8EF-0A1A-C627-A149-8A8FA080AFBA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CC103C3-E954-E217-FF68-5D9FDE2C7A1C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5A2BD9B-3201-71A3-32C2-42C3C03A0C20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4562AB-5408-463D-3FA4-F46C10F5C90F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387041-BAC8-CA90-7BCC-A3EC841611D1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A1BFE07-BFE2-1CB0-9EAF-97B9207153E5}"/>
              </a:ext>
            </a:extLst>
          </p:cNvPr>
          <p:cNvSpPr txBox="1"/>
          <p:nvPr/>
        </p:nvSpPr>
        <p:spPr>
          <a:xfrm>
            <a:off x="807757" y="357362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Serious Mental Illness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8ED8165-BB73-F43D-CFCD-8D686F4E31DF}"/>
              </a:ext>
            </a:extLst>
          </p:cNvPr>
          <p:cNvSpPr txBox="1"/>
          <p:nvPr/>
        </p:nvSpPr>
        <p:spPr>
          <a:xfrm>
            <a:off x="2971799" y="2952804"/>
            <a:ext cx="14592365" cy="4627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Diagnoses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Symptoms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Stigma and Misinformation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Obstacles</a:t>
            </a:r>
          </a:p>
          <a:p>
            <a:pPr marL="1191258" lvl="2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Lack of insight</a:t>
            </a:r>
          </a:p>
          <a:p>
            <a:pPr marL="1191258" lvl="2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Access to care</a:t>
            </a:r>
          </a:p>
          <a:p>
            <a:pPr marL="1191258" lvl="2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Cost of care</a:t>
            </a:r>
          </a:p>
        </p:txBody>
      </p:sp>
      <p:pic>
        <p:nvPicPr>
          <p:cNvPr id="2050" name="Picture 2" descr="Core Principles: Identify Obstacles | Lighthouse Therapy">
            <a:extLst>
              <a:ext uri="{FF2B5EF4-FFF2-40B4-BE49-F238E27FC236}">
                <a16:creationId xmlns:a16="http://schemas.microsoft.com/office/drawing/2014/main" id="{E96F568F-77F1-581F-0DE6-644BBAA3B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253" y="6362700"/>
            <a:ext cx="58279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9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1D969-B556-122F-38C1-1832B209A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E60301-71C1-3956-85CF-5EFC357BE7E9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9FAF6A-E73B-4C55-F09B-4E91EF8B3DEA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1EBCA64-8FF4-8217-BFDC-0C28212FF700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63032BE-123E-C912-E0C4-FB4F2081E0DF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29E0C01-3AB4-5BA5-BAFB-598DF584AA95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0CD3C6AC-73E7-1D6C-00C7-7AEA21369F59}"/>
              </a:ext>
            </a:extLst>
          </p:cNvPr>
          <p:cNvSpPr txBox="1"/>
          <p:nvPr/>
        </p:nvSpPr>
        <p:spPr>
          <a:xfrm>
            <a:off x="807757" y="357362"/>
            <a:ext cx="17355312" cy="10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6000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Health of a Beneficiary/Fiduciary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34EF591-63B1-B9EA-E941-04E333B076F2}"/>
              </a:ext>
            </a:extLst>
          </p:cNvPr>
          <p:cNvSpPr txBox="1"/>
          <p:nvPr/>
        </p:nvSpPr>
        <p:spPr>
          <a:xfrm>
            <a:off x="2209801" y="2952804"/>
            <a:ext cx="15354364" cy="7295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Why is mental illness and/or substance use disorder relevant to an estate planning conversation with a client?</a:t>
            </a:r>
          </a:p>
          <a:p>
            <a:pPr marL="1191258" lvl="2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Mental health of a beneficiary</a:t>
            </a:r>
          </a:p>
          <a:p>
            <a:pPr marL="1648458" lvl="3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Potential disqualification from receiving public assistance</a:t>
            </a:r>
          </a:p>
          <a:p>
            <a:pPr marL="1648458" lvl="3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Frivolous spending, waste, mismanagement</a:t>
            </a:r>
          </a:p>
          <a:p>
            <a:pPr marL="1191258" lvl="2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Mental health of a fiduciary</a:t>
            </a:r>
          </a:p>
          <a:p>
            <a:pPr marL="1648458" lvl="3" indent="-367029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Capacity to serve as a fiduciary under HCP/POA/Will/Trust</a:t>
            </a:r>
          </a:p>
          <a:p>
            <a:pPr marL="1648458" lvl="3" indent="-367029">
              <a:lnSpc>
                <a:spcPts val="5201"/>
              </a:lnSpc>
              <a:buFont typeface="Arial"/>
              <a:buChar char="•"/>
            </a:pPr>
            <a:endParaRPr lang="en-US" sz="4000" dirty="0">
              <a:solidFill>
                <a:srgbClr val="1B4668"/>
              </a:solidFill>
              <a:latin typeface="Montserrat Medium" panose="00000600000000000000" pitchFamily="2" charset="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62947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2FA41-A81A-A251-4759-7ACFADBA3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A33BED-A245-3195-4166-A71B8292221C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DC2205-05D9-D9AE-6E4E-B525027170DB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8B65617-B97E-0E3E-10F7-6AD12A75F8B7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BB4C812-000A-D584-C173-CFFC8D408705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215DDFA-25A0-36BA-7BC6-5E3EC841F858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32A2ADF1-28A2-CF49-1237-81224F18C44A}"/>
              </a:ext>
            </a:extLst>
          </p:cNvPr>
          <p:cNvSpPr txBox="1"/>
          <p:nvPr/>
        </p:nvSpPr>
        <p:spPr>
          <a:xfrm>
            <a:off x="807757" y="357362"/>
            <a:ext cx="17355312" cy="10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6000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Sample Questions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C453E81-69A0-4A17-54D2-1A1B89E2991B}"/>
              </a:ext>
            </a:extLst>
          </p:cNvPr>
          <p:cNvSpPr txBox="1"/>
          <p:nvPr/>
        </p:nvSpPr>
        <p:spPr>
          <a:xfrm>
            <a:off x="2209801" y="2952804"/>
            <a:ext cx="15354364" cy="2627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Neutral, non-judgmental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Patience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Compassion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Open-ended questions</a:t>
            </a:r>
          </a:p>
        </p:txBody>
      </p:sp>
      <p:pic>
        <p:nvPicPr>
          <p:cNvPr id="1026" name="Picture 2" descr="Happy old couple clients make financial deal handshake meeting lawyer ...">
            <a:extLst>
              <a:ext uri="{FF2B5EF4-FFF2-40B4-BE49-F238E27FC236}">
                <a16:creationId xmlns:a16="http://schemas.microsoft.com/office/drawing/2014/main" id="{9DD072B0-D4A2-2C02-4453-25D7D716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5555407"/>
            <a:ext cx="619125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1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618B-CC9E-3182-F372-FF66521B6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6EB341-3A10-668D-9B89-EE23E5B4FC60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8E04533-F37B-EAC0-8FC0-4AB0C703518A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2D8F762-FF4F-FB6D-4D62-88E2747333D4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1609A5-38CF-AE84-3BC6-54FA7D909E34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1D61505-A2D9-5DC9-23C0-FF24C1048658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3669F47-8BDB-6FCA-0CAC-06A0226B470F}"/>
              </a:ext>
            </a:extLst>
          </p:cNvPr>
          <p:cNvSpPr txBox="1"/>
          <p:nvPr/>
        </p:nvSpPr>
        <p:spPr>
          <a:xfrm>
            <a:off x="807757" y="357362"/>
            <a:ext cx="17355312" cy="10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6000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 Flags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C4D3E9A-0A66-77D3-15D0-64C1DC034B1D}"/>
              </a:ext>
            </a:extLst>
          </p:cNvPr>
          <p:cNvSpPr txBox="1"/>
          <p:nvPr/>
        </p:nvSpPr>
        <p:spPr>
          <a:xfrm>
            <a:off x="2209801" y="2952804"/>
            <a:ext cx="15354364" cy="5504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What are the signs that someone might not be capable of serving as a fiduciary or managing their inheritance without assistance?</a:t>
            </a:r>
          </a:p>
          <a:p>
            <a:pPr marL="742950" marR="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 a trusted advisor, what are key phrases or issues to look out for in discussions with a client?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Mental health issues, substance/alcohol use issues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2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Symptoms/behaviors that warrant further inquiry</a:t>
            </a:r>
          </a:p>
          <a:p>
            <a:pPr marL="1191258" lvl="2" indent="-367029">
              <a:lnSpc>
                <a:spcPts val="5201"/>
              </a:lnSpc>
              <a:buFont typeface="Arial"/>
              <a:buChar char="•"/>
            </a:pPr>
            <a:endParaRPr lang="en-US" sz="4000" dirty="0">
              <a:solidFill>
                <a:srgbClr val="002060"/>
              </a:solidFill>
              <a:latin typeface="Montserrat Medium" panose="00000600000000000000" pitchFamily="2" charset="0"/>
              <a:ea typeface="Montserrat Bold"/>
              <a:cs typeface="Montserrat Bold"/>
              <a:sym typeface="Montserrat Bold"/>
            </a:endParaRP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endParaRPr lang="en-US" sz="4000" dirty="0">
              <a:solidFill>
                <a:srgbClr val="002060"/>
              </a:solidFill>
              <a:latin typeface="Montserrat Medium" panose="00000600000000000000" pitchFamily="2" charset="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7012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39D0-A67D-FB1E-0364-C55F98B17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B4CD51-F01D-E63C-6D50-B711A776DC75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47F872-417B-F8BC-A611-0090551E8742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B24F08D-F83E-7CB5-BA77-526C8E65B119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274E4BF-8EBB-6F30-6B20-C928293AD4EA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D85F0DE-3BAB-5AD2-B1AC-B67790299004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9F985CA6-D690-D1A7-30B8-9646F32DB6AA}"/>
              </a:ext>
            </a:extLst>
          </p:cNvPr>
          <p:cNvSpPr txBox="1"/>
          <p:nvPr/>
        </p:nvSpPr>
        <p:spPr>
          <a:xfrm>
            <a:off x="807757" y="357362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Preferred EP Language vs. Risky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B51E1D9-7D26-A722-C83A-3EF5832284F5}"/>
              </a:ext>
            </a:extLst>
          </p:cNvPr>
          <p:cNvSpPr txBox="1"/>
          <p:nvPr/>
        </p:nvSpPr>
        <p:spPr>
          <a:xfrm>
            <a:off x="2971799" y="2952804"/>
            <a:ext cx="14592365" cy="5231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Risky estate planning language:</a:t>
            </a:r>
            <a:endParaRPr lang="en-US" sz="3600" kern="100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Distribution triggered by a specific age – i.e., age 25, 35, etc.</a:t>
            </a:r>
            <a:endParaRPr lang="en-US" sz="3600" kern="100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There is no cure for mental illness; drug/alcohol use is subject to relapse; language that provides for little to no discretion is risky.</a:t>
            </a:r>
          </a:p>
          <a:p>
            <a:pPr marL="1143000" marR="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4000" kern="100" dirty="0">
                <a:solidFill>
                  <a:srgbClr val="002060"/>
                </a:solidFill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 cannot predict the future.</a:t>
            </a:r>
            <a:endParaRPr lang="en-US" sz="3600" kern="100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Other examples</a:t>
            </a:r>
            <a:endParaRPr lang="en-US" sz="3600" kern="100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8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00B00-9CC9-9C75-ADFA-A0C67C26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BA3012-3A9B-2174-5468-8409AD19C984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4C5FF1-70F8-3C22-91F1-176823AC6019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4CDF1C1-CA67-60DE-C3B6-250D51A29662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3DD105-0008-C2FF-37C6-D44856CC1489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8044CD-FA81-9BC2-4927-4248A56DF468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AD953BA-1AC7-56F5-242E-472BDA36A541}"/>
              </a:ext>
            </a:extLst>
          </p:cNvPr>
          <p:cNvSpPr txBox="1"/>
          <p:nvPr/>
        </p:nvSpPr>
        <p:spPr>
          <a:xfrm>
            <a:off x="807757" y="357362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Preferred EP Language vs. Risky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DDB471C-4316-E380-2A54-18EEE679B309}"/>
              </a:ext>
            </a:extLst>
          </p:cNvPr>
          <p:cNvSpPr txBox="1"/>
          <p:nvPr/>
        </p:nvSpPr>
        <p:spPr>
          <a:xfrm>
            <a:off x="2971799" y="2952804"/>
            <a:ext cx="14592365" cy="4572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Preferred language: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>
                <a:solidFill>
                  <a:srgbClr val="002060"/>
                </a:solidFill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Discretionary distributions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Dynasty Trusts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Protective Trusts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>
                <a:solidFill>
                  <a:srgbClr val="002060"/>
                </a:solidFill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Medicaid Trusts/Supplemental Needs Trusts</a:t>
            </a:r>
          </a:p>
          <a:p>
            <a:pPr lvl="1">
              <a:lnSpc>
                <a:spcPct val="107000"/>
              </a:lnSpc>
            </a:pPr>
            <a:endParaRPr lang="en-US" sz="4000" kern="100" dirty="0">
              <a:solidFill>
                <a:srgbClr val="002060"/>
              </a:solidFill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4000" kern="1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“Equal isn’t always fair”</a:t>
            </a:r>
          </a:p>
        </p:txBody>
      </p:sp>
    </p:spTree>
    <p:extLst>
      <p:ext uri="{BB962C8B-B14F-4D97-AF65-F5344CB8AC3E}">
        <p14:creationId xmlns:p14="http://schemas.microsoft.com/office/powerpoint/2010/main" val="238356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C78354C-C1EB-4317-9DC2-7A4AE1F13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6218" y="0"/>
            <a:ext cx="3655219" cy="10287002"/>
            <a:chOff x="1320800" y="0"/>
            <a:chExt cx="2436813" cy="6858001"/>
          </a:xfrm>
        </p:grpSpPr>
        <p:sp>
          <p:nvSpPr>
            <p:cNvPr id="2058" name="Freeform 6">
              <a:extLst>
                <a:ext uri="{FF2B5EF4-FFF2-40B4-BE49-F238E27FC236}">
                  <a16:creationId xmlns:a16="http://schemas.microsoft.com/office/drawing/2014/main" id="{B7F3000C-E62F-41EF-B26C-43740EDE1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7">
              <a:extLst>
                <a:ext uri="{FF2B5EF4-FFF2-40B4-BE49-F238E27FC236}">
                  <a16:creationId xmlns:a16="http://schemas.microsoft.com/office/drawing/2014/main" id="{8B8C31FF-E28B-4902-9070-E4ED1395D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8">
              <a:extLst>
                <a:ext uri="{FF2B5EF4-FFF2-40B4-BE49-F238E27FC236}">
                  <a16:creationId xmlns:a16="http://schemas.microsoft.com/office/drawing/2014/main" id="{168F2688-1110-4BC0-9AAC-10D74DE36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9">
              <a:extLst>
                <a:ext uri="{FF2B5EF4-FFF2-40B4-BE49-F238E27FC236}">
                  <a16:creationId xmlns:a16="http://schemas.microsoft.com/office/drawing/2014/main" id="{5CD49FE9-A25C-4E16-8AEA-68DD419A5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0">
              <a:extLst>
                <a:ext uri="{FF2B5EF4-FFF2-40B4-BE49-F238E27FC236}">
                  <a16:creationId xmlns:a16="http://schemas.microsoft.com/office/drawing/2014/main" id="{14F1D10A-5169-4727-8DC0-69AF6E62F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1">
              <a:extLst>
                <a:ext uri="{FF2B5EF4-FFF2-40B4-BE49-F238E27FC236}">
                  <a16:creationId xmlns:a16="http://schemas.microsoft.com/office/drawing/2014/main" id="{CDEAD526-E7EB-4732-B1B5-8A4AE74FC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7CAB13-955C-61CF-893E-B4B0CAEA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659" y="266700"/>
            <a:ext cx="4218579" cy="2184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6600" dirty="0">
                <a:solidFill>
                  <a:srgbClr val="002060"/>
                </a:solidFill>
                <a:latin typeface="Montserrat Bold" panose="00000800000000000000" charset="0"/>
              </a:rPr>
              <a:t>Panelists</a:t>
            </a:r>
          </a:p>
        </p:txBody>
      </p:sp>
      <p:pic>
        <p:nvPicPr>
          <p:cNvPr id="2052" name="Picture 4" descr="Patricia C. Marcin">
            <a:extLst>
              <a:ext uri="{FF2B5EF4-FFF2-40B4-BE49-F238E27FC236}">
                <a16:creationId xmlns:a16="http://schemas.microsoft.com/office/drawing/2014/main" id="{9DBEC103-433C-4E07-2AC4-7A7B22E2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842093"/>
            <a:ext cx="3665414" cy="3665414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erson smiling at camera&#10;&#10;Description automatically generated">
            <a:extLst>
              <a:ext uri="{FF2B5EF4-FFF2-40B4-BE49-F238E27FC236}">
                <a16:creationId xmlns:a16="http://schemas.microsoft.com/office/drawing/2014/main" id="{923CE1A8-04D9-E9EA-2921-47D9D6D909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-247" r="18620" b="247"/>
          <a:stretch/>
        </p:blipFill>
        <p:spPr>
          <a:xfrm>
            <a:off x="12954000" y="2888977"/>
            <a:ext cx="3665414" cy="362612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DB1C9A6-760C-19EF-AD16-5FF22F6CA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7"/>
          <a:stretch/>
        </p:blipFill>
        <p:spPr bwMode="auto">
          <a:xfrm>
            <a:off x="7860866" y="2857500"/>
            <a:ext cx="3492934" cy="3665414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EB3E8E5-B93D-F23F-C505-86CFD8AD6326}"/>
              </a:ext>
            </a:extLst>
          </p:cNvPr>
          <p:cNvSpPr txBox="1">
            <a:spLocks/>
          </p:cNvSpPr>
          <p:nvPr/>
        </p:nvSpPr>
        <p:spPr>
          <a:xfrm>
            <a:off x="1536795" y="6578945"/>
            <a:ext cx="5600431" cy="21842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3900" dirty="0">
                <a:solidFill>
                  <a:srgbClr val="002060"/>
                </a:solidFill>
                <a:latin typeface="Montserrat Medium" panose="00000600000000000000" pitchFamily="2" charset="0"/>
              </a:rPr>
              <a:t>Patricia C. Marcin, Esq.</a:t>
            </a:r>
          </a:p>
          <a:p>
            <a:pPr defTabSz="457200"/>
            <a:endParaRPr lang="en-US" sz="4400" dirty="0">
              <a:solidFill>
                <a:srgbClr val="002060"/>
              </a:solidFill>
              <a:latin typeface="Montserrat Medium" panose="00000600000000000000" pitchFamily="2" charset="0"/>
            </a:endParaRPr>
          </a:p>
          <a:p>
            <a:pPr defTabSz="457200"/>
            <a:r>
              <a:rPr lang="en-US" sz="3500" dirty="0">
                <a:solidFill>
                  <a:srgbClr val="002060"/>
                </a:solidFill>
                <a:latin typeface="Montserrat Medium" panose="00000600000000000000" pitchFamily="2" charset="0"/>
              </a:rPr>
              <a:t>Rivkin Radler LLP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3930E64-467A-CDA9-42DF-825504B16539}"/>
              </a:ext>
            </a:extLst>
          </p:cNvPr>
          <p:cNvSpPr txBox="1">
            <a:spLocks/>
          </p:cNvSpPr>
          <p:nvPr/>
        </p:nvSpPr>
        <p:spPr>
          <a:xfrm>
            <a:off x="7233517" y="6578945"/>
            <a:ext cx="4735069" cy="21842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5200" dirty="0">
                <a:solidFill>
                  <a:srgbClr val="002060"/>
                </a:solidFill>
                <a:latin typeface="Montserrat Medium" panose="00000600000000000000" pitchFamily="2" charset="0"/>
              </a:rPr>
              <a:t>Steven </a:t>
            </a:r>
            <a:r>
              <a:rPr lang="en-US" sz="5200" dirty="0" err="1">
                <a:solidFill>
                  <a:srgbClr val="002060"/>
                </a:solidFill>
                <a:latin typeface="Montserrat Medium" panose="00000600000000000000" pitchFamily="2" charset="0"/>
              </a:rPr>
              <a:t>Chassman</a:t>
            </a:r>
            <a:r>
              <a:rPr lang="en-US" sz="5200" dirty="0">
                <a:solidFill>
                  <a:srgbClr val="002060"/>
                </a:solidFill>
                <a:latin typeface="Montserrat Medium" panose="00000600000000000000" pitchFamily="2" charset="0"/>
              </a:rPr>
              <a:t>, LCSW, CASAC</a:t>
            </a:r>
          </a:p>
          <a:p>
            <a:pPr defTabSz="457200"/>
            <a:endParaRPr lang="en-US" sz="4400" dirty="0">
              <a:solidFill>
                <a:srgbClr val="002060"/>
              </a:solidFill>
              <a:latin typeface="Montserrat Medium" panose="00000600000000000000" pitchFamily="2" charset="0"/>
            </a:endParaRPr>
          </a:p>
          <a:p>
            <a:pPr defTabSz="457200"/>
            <a:r>
              <a:rPr lang="en-US" sz="4600" dirty="0">
                <a:solidFill>
                  <a:srgbClr val="002060"/>
                </a:solidFill>
                <a:latin typeface="Montserrat Medium" panose="00000600000000000000" pitchFamily="2" charset="0"/>
              </a:rPr>
              <a:t>LICADD</a:t>
            </a:r>
            <a:endParaRPr lang="en-US" sz="5100" dirty="0">
              <a:solidFill>
                <a:srgbClr val="00206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AE0D01C-8242-3076-BFF5-9AC58E265D51}"/>
              </a:ext>
            </a:extLst>
          </p:cNvPr>
          <p:cNvSpPr txBox="1">
            <a:spLocks/>
          </p:cNvSpPr>
          <p:nvPr/>
        </p:nvSpPr>
        <p:spPr>
          <a:xfrm>
            <a:off x="12397259" y="6495150"/>
            <a:ext cx="5204941" cy="271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3900" dirty="0">
                <a:solidFill>
                  <a:srgbClr val="002060"/>
                </a:solidFill>
                <a:latin typeface="Montserrat Medium" panose="00000600000000000000" pitchFamily="2" charset="0"/>
              </a:rPr>
              <a:t>Jamie A. Rosen, Esq.</a:t>
            </a:r>
          </a:p>
          <a:p>
            <a:pPr defTabSz="457200"/>
            <a:endParaRPr lang="en-US" sz="4400" dirty="0">
              <a:solidFill>
                <a:srgbClr val="002060"/>
              </a:solidFill>
              <a:latin typeface="Montserrat Medium" panose="00000600000000000000" pitchFamily="2" charset="0"/>
            </a:endParaRPr>
          </a:p>
          <a:p>
            <a:pPr defTabSz="457200"/>
            <a:r>
              <a:rPr lang="en-US" sz="3500" dirty="0">
                <a:solidFill>
                  <a:srgbClr val="002060"/>
                </a:solidFill>
                <a:latin typeface="Montserrat Medium" panose="00000600000000000000" pitchFamily="2" charset="0"/>
              </a:rPr>
              <a:t>Meister Seelig &amp; Fein PLLC</a:t>
            </a:r>
            <a:endParaRPr lang="en-US" sz="3000" dirty="0">
              <a:solidFill>
                <a:srgbClr val="002060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15217-DF11-7F6D-A6D6-D37EA71FC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E9AB8C-1740-500B-FB42-F1D67E17F029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354B4E7-17D0-5149-1431-F2936FFBB656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E0949D3-363B-F52D-8500-8BCA996DEA96}"/>
              </a:ext>
            </a:extLst>
          </p:cNvPr>
          <p:cNvGrpSpPr/>
          <p:nvPr/>
        </p:nvGrpSpPr>
        <p:grpSpPr>
          <a:xfrm>
            <a:off x="-55145" y="-134810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600784-09F0-2776-7740-FAA34BA1C955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D1BED18-F5E0-FE0A-E38A-E055AF2EADAC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436DF383-1892-A92E-0523-92607A3F0BB6}"/>
              </a:ext>
            </a:extLst>
          </p:cNvPr>
          <p:cNvSpPr txBox="1"/>
          <p:nvPr/>
        </p:nvSpPr>
        <p:spPr>
          <a:xfrm>
            <a:off x="807757" y="357362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Dynasty Trusts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46CA427-276F-FEA5-3382-40B66ECF625A}"/>
              </a:ext>
            </a:extLst>
          </p:cNvPr>
          <p:cNvSpPr txBox="1"/>
          <p:nvPr/>
        </p:nvSpPr>
        <p:spPr>
          <a:xfrm>
            <a:off x="2438400" y="2628900"/>
            <a:ext cx="15125764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0">
              <a:buNone/>
            </a:pPr>
            <a:r>
              <a:rPr lang="en-US" sz="3600" b="1" i="1" u="sng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Protection with Flexibility 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Protects assets for generations, including from transfer taxes.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Protects from beneficiary’s creditors claims.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Can last as long as permitted by NY law.</a:t>
            </a:r>
          </a:p>
          <a:p>
            <a:pPr marL="0" marR="0" indent="0">
              <a:buNone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buNone/>
            </a:pPr>
            <a:r>
              <a:rPr lang="en-US" sz="3600" b="1" i="1" u="sng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Disinterested Trustee 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an have broad discretion to distribute assets to the beneficiary and his/her descendants.</a:t>
            </a:r>
          </a:p>
          <a:p>
            <a:pPr marL="0" marR="0" indent="0">
              <a:buNone/>
            </a:pPr>
            <a:endParaRPr lang="en-US" sz="3600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buNone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b="1" i="1" u="sng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Interested Trustee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Can make distributions to beneficiary and his/her descendants for HEMS.</a:t>
            </a:r>
          </a:p>
        </p:txBody>
      </p:sp>
    </p:spTree>
    <p:extLst>
      <p:ext uri="{BB962C8B-B14F-4D97-AF65-F5344CB8AC3E}">
        <p14:creationId xmlns:p14="http://schemas.microsoft.com/office/powerpoint/2010/main" val="184579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8499E-AEAB-D130-5979-9716B338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3C9113B-BBEF-E813-8739-1FA6FF40990A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919750-BE37-3356-AE3C-809E961E2159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512CBD7-A0AD-0B04-656D-323699243E58}"/>
              </a:ext>
            </a:extLst>
          </p:cNvPr>
          <p:cNvGrpSpPr/>
          <p:nvPr/>
        </p:nvGrpSpPr>
        <p:grpSpPr>
          <a:xfrm>
            <a:off x="-55145" y="-134810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3FB3F37-099D-4814-263A-E767942A185B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3C76C4C-4D1A-2E64-242A-CD6B507C5941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20D41CA7-C0E8-A1EE-FC82-9A795074ADE8}"/>
              </a:ext>
            </a:extLst>
          </p:cNvPr>
          <p:cNvSpPr txBox="1"/>
          <p:nvPr/>
        </p:nvSpPr>
        <p:spPr>
          <a:xfrm>
            <a:off x="807757" y="357362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Dynasty Trusts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99A6481-4D20-F075-CBF4-74AFE468A4D6}"/>
              </a:ext>
            </a:extLst>
          </p:cNvPr>
          <p:cNvSpPr txBox="1"/>
          <p:nvPr/>
        </p:nvSpPr>
        <p:spPr>
          <a:xfrm>
            <a:off x="2438401" y="2933700"/>
            <a:ext cx="1512576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0">
              <a:buNone/>
            </a:pPr>
            <a:r>
              <a:rPr lang="en-US" sz="3600" b="1" i="1" u="sng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Chose a Responsible Trustee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- Understands Circumstances 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Give Grantor or Spouse power to remove and replace trustees and appoint successor trustees and co-trustees.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Protects your loved one from “themselves” and from potential “predators”.</a:t>
            </a:r>
          </a:p>
          <a:p>
            <a:pPr marL="0" marR="0" indent="0">
              <a:buNone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buNone/>
            </a:pPr>
            <a:r>
              <a:rPr lang="en-US" sz="3600" b="1" i="1" u="sng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Include Common Law Decanting Provisions</a:t>
            </a:r>
            <a:endParaRPr lang="en-US" sz="3600" b="1" i="1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Disinterested Trustee can distribute the Trust assets to a new trust for a permissible beneficiary.  Useful if circumstances change.</a:t>
            </a:r>
          </a:p>
        </p:txBody>
      </p:sp>
    </p:spTree>
    <p:extLst>
      <p:ext uri="{BB962C8B-B14F-4D97-AF65-F5344CB8AC3E}">
        <p14:creationId xmlns:p14="http://schemas.microsoft.com/office/powerpoint/2010/main" val="361190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0D575-4107-F0B4-48EB-8CE3432C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67C834-790D-743D-D87F-DBB7F3DA652B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A50EB70-6952-15D4-61AF-85FB2836FD0C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55BCA40-38E2-5239-4975-A05AF7ADCCE1}"/>
              </a:ext>
            </a:extLst>
          </p:cNvPr>
          <p:cNvGrpSpPr/>
          <p:nvPr/>
        </p:nvGrpSpPr>
        <p:grpSpPr>
          <a:xfrm>
            <a:off x="-55145" y="-134810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7F4AE17-8C9D-177D-0A52-059FCF47ED40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D9F4E8-3366-8CB6-953A-796EFFB9A984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E6A0BEF-EB17-D333-A5C9-6E2816C111D3}"/>
              </a:ext>
            </a:extLst>
          </p:cNvPr>
          <p:cNvSpPr txBox="1"/>
          <p:nvPr/>
        </p:nvSpPr>
        <p:spPr>
          <a:xfrm>
            <a:off x="807757" y="357362"/>
            <a:ext cx="17355312" cy="103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5400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Decanting Trusts – Changing Circumstances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E5E70B0-5488-24A1-1427-738E064174C6}"/>
              </a:ext>
            </a:extLst>
          </p:cNvPr>
          <p:cNvSpPr txBox="1"/>
          <p:nvPr/>
        </p:nvSpPr>
        <p:spPr>
          <a:xfrm>
            <a:off x="3025273" y="2115118"/>
            <a:ext cx="15125764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>
              <a:buNone/>
            </a:pPr>
            <a:r>
              <a:rPr lang="en-US" sz="3600" b="1" i="1" u="sng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Move Assets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- From one trust to a new trust</a:t>
            </a:r>
          </a:p>
          <a:p>
            <a:pPr marL="571500" marR="0" lvl="0" indent="-5715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Pursuant to terms of invaded trust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Must consider distribution standards</a:t>
            </a:r>
          </a:p>
          <a:p>
            <a:pPr marL="571500" marR="0" lvl="0" indent="-5715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Pursuant to EPTL 10-6.6</a:t>
            </a:r>
          </a:p>
          <a:p>
            <a:pPr marL="571500" marR="0" lvl="0" indent="-5715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Need for independent trustee</a:t>
            </a:r>
          </a:p>
          <a:p>
            <a:pPr marR="0" lvl="0">
              <a:tabLst>
                <a:tab pos="457200" algn="l"/>
              </a:tabLst>
            </a:pPr>
            <a:endParaRPr lang="en-US" sz="3600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buNone/>
            </a:pPr>
            <a:r>
              <a:rPr lang="en-US" sz="3600" b="1" i="1" u="sng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Purposes</a:t>
            </a:r>
            <a:r>
              <a:rPr lang="en-US" sz="3600" b="1" dirty="0">
                <a:solidFill>
                  <a:srgbClr val="002060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2060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Extend the term of the Trust 		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Change trustee provisions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Remove beneficiaries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Insert SNT provisions</a:t>
            </a:r>
          </a:p>
          <a:p>
            <a:pPr marL="571500" marR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Change the standard for distribution, or add a “dual” invasion standard, depending on whether a disinterested trustee is acting.</a:t>
            </a:r>
          </a:p>
        </p:txBody>
      </p:sp>
    </p:spTree>
    <p:extLst>
      <p:ext uri="{BB962C8B-B14F-4D97-AF65-F5344CB8AC3E}">
        <p14:creationId xmlns:p14="http://schemas.microsoft.com/office/powerpoint/2010/main" val="1582702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C3EEB-899F-67E9-51B7-CA50D35B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980666-951E-0BC6-34B9-00F26615F3DB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092159-5BD3-434B-E227-5062CE92C4D8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ACB9EE3-72DF-2C18-6739-8622F9D21CD4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AE07553-535D-EC98-94EB-9168082EF8D4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6811254-2D58-4367-09C9-BF142D76501C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64AF85BA-81E9-8F86-9DB1-EEA5E4198F3C}"/>
              </a:ext>
            </a:extLst>
          </p:cNvPr>
          <p:cNvSpPr txBox="1"/>
          <p:nvPr/>
        </p:nvSpPr>
        <p:spPr>
          <a:xfrm>
            <a:off x="807757" y="357362"/>
            <a:ext cx="17355312" cy="10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6000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When Estate Planning Goes Wrong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6FFE298-E01A-8055-1C6E-3B22AD88EA30}"/>
              </a:ext>
            </a:extLst>
          </p:cNvPr>
          <p:cNvSpPr txBox="1"/>
          <p:nvPr/>
        </p:nvSpPr>
        <p:spPr>
          <a:xfrm>
            <a:off x="2209801" y="2952804"/>
            <a:ext cx="15354364" cy="396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Frivolous spending, waste, mismanagement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Dangerous activity (drugs/alcohol use)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Potential disqualification from receiving public assistance – social security, Medicaid</a:t>
            </a:r>
            <a:r>
              <a:rPr lang="en-US" sz="400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, supportive </a:t>
            </a: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housing</a:t>
            </a:r>
          </a:p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Article 81 Guardianship</a:t>
            </a:r>
          </a:p>
        </p:txBody>
      </p:sp>
    </p:spTree>
    <p:extLst>
      <p:ext uri="{BB962C8B-B14F-4D97-AF65-F5344CB8AC3E}">
        <p14:creationId xmlns:p14="http://schemas.microsoft.com/office/powerpoint/2010/main" val="285224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2266-6326-0506-45AA-8A4EDE039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B76A-69FC-FDCB-38AA-6E981847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280" y="266700"/>
            <a:ext cx="6149541" cy="2184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6600" dirty="0">
                <a:solidFill>
                  <a:srgbClr val="002060"/>
                </a:solidFill>
                <a:latin typeface="Montserrat Bold" panose="00000800000000000000" charset="0"/>
              </a:rPr>
              <a:t>THANK YOU!</a:t>
            </a:r>
          </a:p>
        </p:txBody>
      </p:sp>
      <p:pic>
        <p:nvPicPr>
          <p:cNvPr id="2052" name="Picture 4" descr="Patricia C. Marcin">
            <a:extLst>
              <a:ext uri="{FF2B5EF4-FFF2-40B4-BE49-F238E27FC236}">
                <a16:creationId xmlns:a16="http://schemas.microsoft.com/office/drawing/2014/main" id="{F806E45C-F7C3-93E1-F3BF-5A6B2A8B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842093"/>
            <a:ext cx="3665414" cy="3665414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erson smiling at camera&#10;&#10;Description automatically generated">
            <a:extLst>
              <a:ext uri="{FF2B5EF4-FFF2-40B4-BE49-F238E27FC236}">
                <a16:creationId xmlns:a16="http://schemas.microsoft.com/office/drawing/2014/main" id="{BB0A5A1A-CB9E-5A3A-C717-9AC60370E3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-247" r="18620" b="247"/>
          <a:stretch/>
        </p:blipFill>
        <p:spPr>
          <a:xfrm>
            <a:off x="12954000" y="2888977"/>
            <a:ext cx="3665414" cy="362612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C2E5319-6DBF-3DE6-C84E-BC186E4D2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7"/>
          <a:stretch/>
        </p:blipFill>
        <p:spPr bwMode="auto">
          <a:xfrm>
            <a:off x="7860866" y="2857500"/>
            <a:ext cx="3492934" cy="3665414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7D511EC-0480-610D-B219-429D22BA28BA}"/>
              </a:ext>
            </a:extLst>
          </p:cNvPr>
          <p:cNvSpPr txBox="1">
            <a:spLocks/>
          </p:cNvSpPr>
          <p:nvPr/>
        </p:nvSpPr>
        <p:spPr>
          <a:xfrm>
            <a:off x="1143001" y="6819900"/>
            <a:ext cx="5994226" cy="21842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Patricia C. Marcin, Esq.</a:t>
            </a:r>
          </a:p>
          <a:p>
            <a:pPr defTabSz="457200"/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Rivkin Radler LLP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(516) 357-3342</a:t>
            </a:r>
            <a:endParaRPr lang="en-US" sz="30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Patricia.Marcin@rivkin.com</a:t>
            </a:r>
          </a:p>
          <a:p>
            <a:pPr defTabSz="457200"/>
            <a:endParaRPr lang="en-US" sz="3000" dirty="0">
              <a:solidFill>
                <a:srgbClr val="00206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8FCF17-C70B-31A5-1ED3-751E30A0B121}"/>
              </a:ext>
            </a:extLst>
          </p:cNvPr>
          <p:cNvSpPr txBox="1">
            <a:spLocks/>
          </p:cNvSpPr>
          <p:nvPr/>
        </p:nvSpPr>
        <p:spPr>
          <a:xfrm>
            <a:off x="7233515" y="6591300"/>
            <a:ext cx="4735069" cy="21842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Steven </a:t>
            </a:r>
            <a:r>
              <a:rPr lang="en-US" sz="3000" dirty="0" err="1">
                <a:solidFill>
                  <a:srgbClr val="002060"/>
                </a:solidFill>
                <a:latin typeface="Montserrat Medium" panose="00000600000000000000" pitchFamily="2" charset="0"/>
              </a:rPr>
              <a:t>Chassman</a:t>
            </a:r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, LCSW, CASAC</a:t>
            </a:r>
          </a:p>
          <a:p>
            <a:pPr defTabSz="457200"/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LICADD</a:t>
            </a:r>
          </a:p>
          <a:p>
            <a:pPr defTabSz="457200"/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schassman@licadd.org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1D05355-389C-374C-F905-CAB5818AE52B}"/>
              </a:ext>
            </a:extLst>
          </p:cNvPr>
          <p:cNvSpPr txBox="1">
            <a:spLocks/>
          </p:cNvSpPr>
          <p:nvPr/>
        </p:nvSpPr>
        <p:spPr>
          <a:xfrm>
            <a:off x="12397259" y="6591300"/>
            <a:ext cx="5509741" cy="271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Jamie A. Rosen, Esq.</a:t>
            </a:r>
          </a:p>
          <a:p>
            <a:pPr defTabSz="457200"/>
            <a:r>
              <a:rPr lang="en-US" sz="3000" dirty="0">
                <a:solidFill>
                  <a:srgbClr val="002060"/>
                </a:solidFill>
                <a:latin typeface="Montserrat Medium" panose="00000600000000000000" pitchFamily="2" charset="0"/>
              </a:rPr>
              <a:t>Meister Seelig &amp; Fein PLLC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(646) 539-3705</a:t>
            </a:r>
            <a:endParaRPr lang="en-US" sz="30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jr@msf-law.com</a:t>
            </a:r>
            <a:endParaRPr lang="en-US" sz="30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endParaRPr lang="en-US" sz="3000" dirty="0">
              <a:solidFill>
                <a:srgbClr val="002060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75F1-5982-0641-07CF-B99548FF8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1CE0D586-8760-AEF5-9F75-55E99D0A9EB1}"/>
              </a:ext>
            </a:extLst>
          </p:cNvPr>
          <p:cNvSpPr txBox="1"/>
          <p:nvPr/>
        </p:nvSpPr>
        <p:spPr>
          <a:xfrm>
            <a:off x="2209800" y="2628900"/>
            <a:ext cx="14592365" cy="5955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Patricia C. Marcin, Esq.</a:t>
            </a:r>
            <a:endParaRPr lang="en-US" sz="54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Partner, Tax, Trusts &amp; Estates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8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Rivkin Radler LLP	</a:t>
            </a:r>
            <a:r>
              <a:rPr lang="en-US" sz="54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54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926 RXR Plaza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002060"/>
                </a:solidFill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Uniondale, NY 11556</a:t>
            </a:r>
            <a:endParaRPr lang="en-US" sz="40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0" dirty="0">
                <a:solidFill>
                  <a:srgbClr val="002060"/>
                </a:solidFill>
                <a:effectLst/>
                <a:latin typeface="Montserrat Medium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(516) 357-3342</a:t>
            </a:r>
            <a:endParaRPr lang="en-US" sz="4000" kern="100" dirty="0">
              <a:solidFill>
                <a:srgbClr val="002060"/>
              </a:solidFill>
              <a:effectLst/>
              <a:latin typeface="Montserrat Medium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Patricia.Marcin@rivkin.com</a:t>
            </a:r>
          </a:p>
        </p:txBody>
      </p:sp>
      <p:sp>
        <p:nvSpPr>
          <p:cNvPr id="9" name="AutoShape 2" descr="Rivkin Radler">
            <a:extLst>
              <a:ext uri="{FF2B5EF4-FFF2-40B4-BE49-F238E27FC236}">
                <a16:creationId xmlns:a16="http://schemas.microsoft.com/office/drawing/2014/main" id="{D7A89E6A-3C7F-916D-2C9F-0D5D3A0CC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867C1CD-789D-6E53-50C0-7083509481E8}"/>
              </a:ext>
            </a:extLst>
          </p:cNvPr>
          <p:cNvSpPr txBox="1"/>
          <p:nvPr/>
        </p:nvSpPr>
        <p:spPr>
          <a:xfrm>
            <a:off x="2295144" y="568956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002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Opening Remarks</a:t>
            </a:r>
          </a:p>
        </p:txBody>
      </p:sp>
    </p:spTree>
    <p:extLst>
      <p:ext uri="{BB962C8B-B14F-4D97-AF65-F5344CB8AC3E}">
        <p14:creationId xmlns:p14="http://schemas.microsoft.com/office/powerpoint/2010/main" val="310323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AF74-2301-82FB-230B-BF480ED2B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4B30B4-2B82-FDBE-0C6B-31F0453A88F7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A0D371-E8D7-739E-D9E8-91B46C349206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AF8F569-963B-42F1-B35D-43B80A8B8D18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A0A0B53-163D-02C7-FCA4-CAFB7FA416FE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508E673-BC71-53FB-42BA-AE061D50F395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7FA62FB-2FB1-D0F7-4273-5D80BD3E30DE}"/>
              </a:ext>
            </a:extLst>
          </p:cNvPr>
          <p:cNvSpPr txBox="1"/>
          <p:nvPr/>
        </p:nvSpPr>
        <p:spPr>
          <a:xfrm>
            <a:off x="807757" y="357362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Role of a Trusted Advisor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2409996-5DD7-4A6B-0FFF-829CD9D797F3}"/>
              </a:ext>
            </a:extLst>
          </p:cNvPr>
          <p:cNvSpPr txBox="1"/>
          <p:nvPr/>
        </p:nvSpPr>
        <p:spPr>
          <a:xfrm>
            <a:off x="2971799" y="2952804"/>
            <a:ext cx="14592365" cy="196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algn="l">
              <a:lnSpc>
                <a:spcPts val="5201"/>
              </a:lnSpc>
            </a:pPr>
            <a:r>
              <a:rPr lang="en-US" sz="4000" b="1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If we don’t have these difficult conversation with clients, who will?</a:t>
            </a:r>
          </a:p>
          <a:p>
            <a:pPr marL="938529" lvl="1" indent="-571500" algn="l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1B4668"/>
              </a:solidFill>
              <a:latin typeface="Montserrat Medium" panose="00000600000000000000" pitchFamily="2" charset="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69490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8A70251-051C-8D33-061D-DE6547F1CA22}"/>
              </a:ext>
            </a:extLst>
          </p:cNvPr>
          <p:cNvSpPr txBox="1"/>
          <p:nvPr/>
        </p:nvSpPr>
        <p:spPr>
          <a:xfrm>
            <a:off x="6477001" y="723900"/>
            <a:ext cx="11335208" cy="5133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200"/>
              </a:lnSpc>
            </a:pPr>
            <a:r>
              <a:rPr lang="en-US" sz="7200" b="1" dirty="0">
                <a:solidFill>
                  <a:srgbClr val="1B466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ESTATE PLANNING </a:t>
            </a:r>
            <a:r>
              <a:rPr lang="en-US" sz="7200" b="1" dirty="0">
                <a:solidFill>
                  <a:srgbClr val="1B4668"/>
                </a:solidFill>
                <a:latin typeface="Montserrat Bold"/>
                <a:sym typeface="Montserrat Bold"/>
              </a:rPr>
              <a:t>FOR</a:t>
            </a:r>
            <a:r>
              <a:rPr lang="en-US" sz="7200" b="1" dirty="0">
                <a:solidFill>
                  <a:srgbClr val="DC694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7200" b="1" dirty="0">
                <a:solidFill>
                  <a:srgbClr val="1B466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PEOPLE IMPACTED BY MENTAL HEALTH CONDITIONS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4E418574-0F78-EB01-2D84-8FE089E9F0DD}"/>
              </a:ext>
            </a:extLst>
          </p:cNvPr>
          <p:cNvGrpSpPr/>
          <p:nvPr/>
        </p:nvGrpSpPr>
        <p:grpSpPr>
          <a:xfrm>
            <a:off x="7012971" y="8330766"/>
            <a:ext cx="9392583" cy="1437489"/>
            <a:chOff x="0" y="-76200"/>
            <a:chExt cx="12523444" cy="1916651"/>
          </a:xfrm>
        </p:grpSpPr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17510E90-98CC-16A2-F29B-426EB4C3C58B}"/>
                </a:ext>
              </a:extLst>
            </p:cNvPr>
            <p:cNvSpPr txBox="1"/>
            <p:nvPr/>
          </p:nvSpPr>
          <p:spPr>
            <a:xfrm>
              <a:off x="0" y="-76200"/>
              <a:ext cx="12523444" cy="913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18"/>
                </a:lnSpc>
              </a:pPr>
              <a:r>
                <a:rPr lang="en-US" sz="4155" b="1" dirty="0">
                  <a:solidFill>
                    <a:srgbClr val="1B466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STEVE CHASSMAN, LCSW, CASAC</a:t>
              </a: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17A9A39F-83EC-ECDE-CE6B-4704CC8E4E9F}"/>
                </a:ext>
              </a:extLst>
            </p:cNvPr>
            <p:cNvSpPr txBox="1"/>
            <p:nvPr/>
          </p:nvSpPr>
          <p:spPr>
            <a:xfrm>
              <a:off x="0" y="969957"/>
              <a:ext cx="12523444" cy="870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75"/>
                </a:lnSpc>
              </a:pPr>
              <a:r>
                <a:rPr lang="en-US" sz="3911" b="1" i="1" dirty="0">
                  <a:solidFill>
                    <a:schemeClr val="accent3">
                      <a:lumMod val="75000"/>
                    </a:schemeClr>
                  </a:solidFill>
                  <a:latin typeface="Montserrat Bold" panose="00000800000000000000" charset="0"/>
                  <a:ea typeface="Montserrat Medium Italics"/>
                  <a:cs typeface="Montserrat Medium Italics"/>
                  <a:sym typeface="Montserrat Medium Italics"/>
                </a:rPr>
                <a:t>Executive Director 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8030A7A8-CAB0-42FE-0A0E-9408229D0B9D}"/>
              </a:ext>
            </a:extLst>
          </p:cNvPr>
          <p:cNvSpPr/>
          <p:nvPr/>
        </p:nvSpPr>
        <p:spPr>
          <a:xfrm>
            <a:off x="2209800" y="3338836"/>
            <a:ext cx="3210382" cy="3609328"/>
          </a:xfrm>
          <a:custGeom>
            <a:avLst/>
            <a:gdLst/>
            <a:ahLst/>
            <a:cxnLst/>
            <a:rect l="l" t="t" r="r" b="b"/>
            <a:pathLst>
              <a:path w="3559671" h="4015254">
                <a:moveTo>
                  <a:pt x="0" y="0"/>
                </a:moveTo>
                <a:lnTo>
                  <a:pt x="3559671" y="0"/>
                </a:lnTo>
                <a:lnTo>
                  <a:pt x="3559671" y="4015254"/>
                </a:lnTo>
                <a:lnTo>
                  <a:pt x="0" y="40152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86421" y="265798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Health Conditions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79164" y="9963149"/>
            <a:ext cx="8862569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89"/>
              </a:lnSpc>
            </a:pPr>
            <a:r>
              <a:rPr lang="en-US" sz="1575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rPr>
              <a:t>(SAMHSA, 2024)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426494"/>
            <a:ext cx="5011607" cy="323030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67000" y="6950853"/>
            <a:ext cx="121920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An estimated </a:t>
            </a:r>
            <a:r>
              <a:rPr lang="en-US" sz="3600" b="1" dirty="0">
                <a:solidFill>
                  <a:srgbClr val="DC694A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1 in 3 </a:t>
            </a: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adults (aged 18+) had a mental health </a:t>
            </a:r>
            <a:r>
              <a:rPr lang="en-US" sz="3600" u="sng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OR</a:t>
            </a: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 substance use disorder.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05000" y="2394789"/>
            <a:ext cx="13716000" cy="530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</a:pPr>
            <a:r>
              <a:rPr lang="en-US" sz="3400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According to SAMHSA, among U.S. adults 18+ in 2023: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037425" y="338657"/>
            <a:ext cx="1053479" cy="1062587"/>
          </a:xfrm>
          <a:custGeom>
            <a:avLst/>
            <a:gdLst/>
            <a:ahLst/>
            <a:cxnLst/>
            <a:rect l="l" t="t" r="r" b="b"/>
            <a:pathLst>
              <a:path w="1053479" h="1062587">
                <a:moveTo>
                  <a:pt x="0" y="0"/>
                </a:moveTo>
                <a:lnTo>
                  <a:pt x="1053479" y="0"/>
                </a:lnTo>
                <a:lnTo>
                  <a:pt x="1053479" y="1062587"/>
                </a:lnTo>
                <a:lnTo>
                  <a:pt x="0" y="1062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41E7-AF7D-3FE1-3D5B-09CEF2C5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4A4E2C-8EFC-6ECA-002F-7951CD4C9B2C}"/>
              </a:ext>
            </a:extLst>
          </p:cNvPr>
          <p:cNvGrpSpPr/>
          <p:nvPr/>
        </p:nvGrpSpPr>
        <p:grpSpPr>
          <a:xfrm>
            <a:off x="0" y="0"/>
            <a:ext cx="18288000" cy="1725700"/>
            <a:chOff x="0" y="0"/>
            <a:chExt cx="24384000" cy="23009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B938AAF-421D-3087-634F-72EAF5C5C9DF}"/>
                </a:ext>
              </a:extLst>
            </p:cNvPr>
            <p:cNvSpPr/>
            <p:nvPr/>
          </p:nvSpPr>
          <p:spPr>
            <a:xfrm>
              <a:off x="0" y="0"/>
              <a:ext cx="24384000" cy="2300986"/>
            </a:xfrm>
            <a:custGeom>
              <a:avLst/>
              <a:gdLst/>
              <a:ahLst/>
              <a:cxnLst/>
              <a:rect l="l" t="t" r="r" b="b"/>
              <a:pathLst>
                <a:path w="24384000" h="2300986">
                  <a:moveTo>
                    <a:pt x="0" y="0"/>
                  </a:moveTo>
                  <a:lnTo>
                    <a:pt x="24384000" y="0"/>
                  </a:lnTo>
                  <a:lnTo>
                    <a:pt x="24384000" y="2300986"/>
                  </a:lnTo>
                  <a:lnTo>
                    <a:pt x="0" y="2300986"/>
                  </a:lnTo>
                  <a:close/>
                </a:path>
              </a:pathLst>
            </a:custGeom>
            <a:solidFill>
              <a:srgbClr val="4A41C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E910797-662C-EEB7-054A-FCAA29E0D1CB}"/>
              </a:ext>
            </a:extLst>
          </p:cNvPr>
          <p:cNvGrpSpPr/>
          <p:nvPr/>
        </p:nvGrpSpPr>
        <p:grpSpPr>
          <a:xfrm>
            <a:off x="-9525" y="-9524"/>
            <a:ext cx="18307050" cy="1860549"/>
            <a:chOff x="0" y="0"/>
            <a:chExt cx="24409400" cy="24807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E3C117C-18E3-501A-3E0D-E2772A9CC461}"/>
                </a:ext>
              </a:extLst>
            </p:cNvPr>
            <p:cNvSpPr/>
            <p:nvPr/>
          </p:nvSpPr>
          <p:spPr>
            <a:xfrm>
              <a:off x="12700" y="12700"/>
              <a:ext cx="24384000" cy="2455291"/>
            </a:xfrm>
            <a:custGeom>
              <a:avLst/>
              <a:gdLst/>
              <a:ahLst/>
              <a:cxnLst/>
              <a:rect l="l" t="t" r="r" b="b"/>
              <a:pathLst>
                <a:path w="24384000" h="2455291">
                  <a:moveTo>
                    <a:pt x="0" y="0"/>
                  </a:moveTo>
                  <a:lnTo>
                    <a:pt x="24384000" y="0"/>
                  </a:lnTo>
                  <a:lnTo>
                    <a:pt x="24384000" y="2455291"/>
                  </a:lnTo>
                  <a:lnTo>
                    <a:pt x="0" y="2455291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155284-13EE-CAF9-A152-D01317FCE13D}"/>
                </a:ext>
              </a:extLst>
            </p:cNvPr>
            <p:cNvSpPr/>
            <p:nvPr/>
          </p:nvSpPr>
          <p:spPr>
            <a:xfrm>
              <a:off x="0" y="0"/>
              <a:ext cx="24409400" cy="2480691"/>
            </a:xfrm>
            <a:custGeom>
              <a:avLst/>
              <a:gdLst/>
              <a:ahLst/>
              <a:cxnLst/>
              <a:rect l="l" t="t" r="r" b="b"/>
              <a:pathLst>
                <a:path w="24409400" h="2480691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467991"/>
                  </a:lnTo>
                  <a:cubicBezTo>
                    <a:pt x="24409400" y="2474976"/>
                    <a:pt x="24403686" y="2480691"/>
                    <a:pt x="24396700" y="2480691"/>
                  </a:cubicBezTo>
                  <a:lnTo>
                    <a:pt x="12700" y="2480691"/>
                  </a:lnTo>
                  <a:cubicBezTo>
                    <a:pt x="5715" y="2480691"/>
                    <a:pt x="0" y="2474976"/>
                    <a:pt x="0" y="24679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467991"/>
                  </a:lnTo>
                  <a:lnTo>
                    <a:pt x="12700" y="2467991"/>
                  </a:lnTo>
                  <a:lnTo>
                    <a:pt x="12700" y="2455291"/>
                  </a:lnTo>
                  <a:lnTo>
                    <a:pt x="24396700" y="2455291"/>
                  </a:lnTo>
                  <a:lnTo>
                    <a:pt x="24396700" y="2467991"/>
                  </a:lnTo>
                  <a:lnTo>
                    <a:pt x="24384000" y="2467991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8FEED49-9223-C7FD-7DF7-73142D45DEE1}"/>
              </a:ext>
            </a:extLst>
          </p:cNvPr>
          <p:cNvSpPr txBox="1"/>
          <p:nvPr/>
        </p:nvSpPr>
        <p:spPr>
          <a:xfrm>
            <a:off x="807757" y="357362"/>
            <a:ext cx="1735531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5"/>
              </a:lnSpc>
            </a:pPr>
            <a:r>
              <a:rPr lang="en-US" sz="7479" b="1" spc="-3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Health Conditions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9F8D9B8-9EB7-C6A7-C26F-334CA40290FF}"/>
              </a:ext>
            </a:extLst>
          </p:cNvPr>
          <p:cNvSpPr txBox="1"/>
          <p:nvPr/>
        </p:nvSpPr>
        <p:spPr>
          <a:xfrm>
            <a:off x="9279164" y="9963149"/>
            <a:ext cx="8862569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89"/>
              </a:lnSpc>
            </a:pPr>
            <a:r>
              <a:rPr lang="en-US" sz="1575">
                <a:solidFill>
                  <a:srgbClr val="1B4668"/>
                </a:solidFill>
                <a:latin typeface="Montserrat"/>
                <a:ea typeface="Montserrat"/>
                <a:cs typeface="Montserrat"/>
                <a:sym typeface="Montserrat"/>
              </a:rPr>
              <a:t>(SAMHSA, 2024)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1A24AD1-FEAC-513F-5F0C-D004E069E1E5}"/>
              </a:ext>
            </a:extLst>
          </p:cNvPr>
          <p:cNvSpPr/>
          <p:nvPr/>
        </p:nvSpPr>
        <p:spPr>
          <a:xfrm>
            <a:off x="17037425" y="338657"/>
            <a:ext cx="1053479" cy="1062587"/>
          </a:xfrm>
          <a:custGeom>
            <a:avLst/>
            <a:gdLst/>
            <a:ahLst/>
            <a:cxnLst/>
            <a:rect l="l" t="t" r="r" b="b"/>
            <a:pathLst>
              <a:path w="1053479" h="1062587">
                <a:moveTo>
                  <a:pt x="0" y="0"/>
                </a:moveTo>
                <a:lnTo>
                  <a:pt x="1053479" y="0"/>
                </a:lnTo>
                <a:lnTo>
                  <a:pt x="1053479" y="1062587"/>
                </a:lnTo>
                <a:lnTo>
                  <a:pt x="0" y="1062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3950941-D5B8-57EA-8148-3146012849FB}"/>
              </a:ext>
            </a:extLst>
          </p:cNvPr>
          <p:cNvSpPr txBox="1"/>
          <p:nvPr/>
        </p:nvSpPr>
        <p:spPr>
          <a:xfrm>
            <a:off x="2971799" y="2952804"/>
            <a:ext cx="14592365" cy="4381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8" lvl="1" indent="-367029" algn="l">
              <a:lnSpc>
                <a:spcPts val="5201"/>
              </a:lnSpc>
              <a:buFont typeface="Arial"/>
              <a:buChar char="•"/>
            </a:pPr>
            <a:r>
              <a:rPr lang="en-US" sz="4000" b="1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Most Common Mental Health Conditions:</a:t>
            </a:r>
          </a:p>
          <a:p>
            <a:pPr marL="1381758" lvl="2" indent="-460586" algn="l">
              <a:lnSpc>
                <a:spcPts val="4895"/>
              </a:lnSpc>
              <a:buFont typeface="Arial"/>
              <a:buChar char="⚬"/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Anxiety disorders</a:t>
            </a:r>
          </a:p>
          <a:p>
            <a:pPr marL="1381758" lvl="2" indent="-460586" algn="l">
              <a:lnSpc>
                <a:spcPts val="4895"/>
              </a:lnSpc>
              <a:buFont typeface="Arial"/>
              <a:buChar char="⚬"/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Depressive disorders</a:t>
            </a:r>
          </a:p>
          <a:p>
            <a:pPr marL="1381758" lvl="2" indent="-460586" algn="l">
              <a:lnSpc>
                <a:spcPts val="4895"/>
              </a:lnSpc>
              <a:buFont typeface="Arial"/>
              <a:buChar char="⚬"/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Post-traumatic stress disorder</a:t>
            </a:r>
          </a:p>
          <a:p>
            <a:pPr marL="1381758" lvl="2" indent="-460586" algn="l">
              <a:lnSpc>
                <a:spcPts val="4895"/>
              </a:lnSpc>
              <a:buFont typeface="Arial"/>
              <a:buChar char="⚬"/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Mood disorders (e.g. Bipolar Disorder)</a:t>
            </a:r>
          </a:p>
          <a:p>
            <a:pPr marL="1381758" lvl="2" indent="-460586" algn="l">
              <a:lnSpc>
                <a:spcPts val="4895"/>
              </a:lnSpc>
              <a:buFont typeface="Arial"/>
              <a:buChar char="⚬"/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Borderline Personality Disorder</a:t>
            </a:r>
          </a:p>
          <a:p>
            <a:pPr marL="1381758" lvl="2" indent="-460586" algn="l">
              <a:lnSpc>
                <a:spcPts val="4895"/>
              </a:lnSpc>
              <a:buFont typeface="Arial"/>
              <a:buChar char="⚬"/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Eating disorders (Binge Eating Disorder)</a:t>
            </a:r>
          </a:p>
        </p:txBody>
      </p:sp>
    </p:spTree>
    <p:extLst>
      <p:ext uri="{BB962C8B-B14F-4D97-AF65-F5344CB8AC3E}">
        <p14:creationId xmlns:p14="http://schemas.microsoft.com/office/powerpoint/2010/main" val="355948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E982-7ED7-DB1A-0110-F88253BD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3DBC9B3-9361-80B4-607A-F1649C8E3B2F}"/>
              </a:ext>
            </a:extLst>
          </p:cNvPr>
          <p:cNvGrpSpPr/>
          <p:nvPr/>
        </p:nvGrpSpPr>
        <p:grpSpPr>
          <a:xfrm>
            <a:off x="0" y="-164045"/>
            <a:ext cx="381096" cy="10451045"/>
            <a:chOff x="0" y="0"/>
            <a:chExt cx="100371" cy="275253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813135C-4F83-40B9-97B2-4ABBF9BCF533}"/>
                </a:ext>
              </a:extLst>
            </p:cNvPr>
            <p:cNvSpPr/>
            <p:nvPr/>
          </p:nvSpPr>
          <p:spPr>
            <a:xfrm>
              <a:off x="0" y="0"/>
              <a:ext cx="100371" cy="2752539"/>
            </a:xfrm>
            <a:custGeom>
              <a:avLst/>
              <a:gdLst/>
              <a:ahLst/>
              <a:cxnLst/>
              <a:rect l="l" t="t" r="r" b="b"/>
              <a:pathLst>
                <a:path w="100371" h="2752539">
                  <a:moveTo>
                    <a:pt x="0" y="0"/>
                  </a:moveTo>
                  <a:lnTo>
                    <a:pt x="100371" y="0"/>
                  </a:lnTo>
                  <a:lnTo>
                    <a:pt x="100371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5153B78-23D9-9340-5411-12790F694CCB}"/>
                </a:ext>
              </a:extLst>
            </p:cNvPr>
            <p:cNvSpPr txBox="1"/>
            <p:nvPr/>
          </p:nvSpPr>
          <p:spPr>
            <a:xfrm>
              <a:off x="0" y="-57150"/>
              <a:ext cx="100371" cy="280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CF39420-F869-924D-3042-6ACEC648BD86}"/>
              </a:ext>
            </a:extLst>
          </p:cNvPr>
          <p:cNvSpPr/>
          <p:nvPr/>
        </p:nvSpPr>
        <p:spPr>
          <a:xfrm>
            <a:off x="17059036" y="151685"/>
            <a:ext cx="1044004" cy="1044004"/>
          </a:xfrm>
          <a:custGeom>
            <a:avLst/>
            <a:gdLst/>
            <a:ahLst/>
            <a:cxnLst/>
            <a:rect l="l" t="t" r="r" b="b"/>
            <a:pathLst>
              <a:path w="1044004" h="1044004">
                <a:moveTo>
                  <a:pt x="0" y="0"/>
                </a:moveTo>
                <a:lnTo>
                  <a:pt x="1044004" y="0"/>
                </a:lnTo>
                <a:lnTo>
                  <a:pt x="1044004" y="1044004"/>
                </a:lnTo>
                <a:lnTo>
                  <a:pt x="0" y="1044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3C28777-AC22-E9D8-9F7D-F3C730E87613}"/>
              </a:ext>
            </a:extLst>
          </p:cNvPr>
          <p:cNvSpPr txBox="1"/>
          <p:nvPr/>
        </p:nvSpPr>
        <p:spPr>
          <a:xfrm>
            <a:off x="2743199" y="419099"/>
            <a:ext cx="13987515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1B466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Substance Related and Addictive Disorders (DSM-5-TR)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8F49832-9F34-5795-60A5-E08858CB0A48}"/>
              </a:ext>
            </a:extLst>
          </p:cNvPr>
          <p:cNvSpPr txBox="1"/>
          <p:nvPr/>
        </p:nvSpPr>
        <p:spPr>
          <a:xfrm>
            <a:off x="2770631" y="3086100"/>
            <a:ext cx="14315837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ts val="39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Per the DSM-5-TR,</a:t>
            </a:r>
            <a:r>
              <a:rPr lang="en-US" sz="3600" b="1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 substance use disorder</a:t>
            </a: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 is used to describe the wide range of the disorder, from a mild form to a severe state of chronically relapsing, compulsive pattern of drug taking. </a:t>
            </a:r>
          </a:p>
          <a:p>
            <a:pPr lvl="0" algn="l">
              <a:lnSpc>
                <a:spcPts val="3919"/>
              </a:lnSpc>
              <a:spcBef>
                <a:spcPct val="0"/>
              </a:spcBef>
            </a:pPr>
            <a:endParaRPr lang="en-US" sz="3600" b="1" dirty="0">
              <a:solidFill>
                <a:srgbClr val="1B4668"/>
              </a:solidFill>
              <a:latin typeface="Montserrat Medium" panose="00000600000000000000" pitchFamily="2" charset="0"/>
              <a:ea typeface="Montserrat Bold"/>
              <a:cs typeface="Montserrat Bold"/>
              <a:sym typeface="Montserrat"/>
            </a:endParaRPr>
          </a:p>
          <a:p>
            <a:pPr marL="571500" lvl="0" indent="-571500" algn="l">
              <a:lnSpc>
                <a:spcPts val="39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B4668"/>
                </a:solidFill>
                <a:latin typeface="Montserrat Medium" panose="00000600000000000000" pitchFamily="2" charset="0"/>
                <a:ea typeface="Montserrat Bold"/>
                <a:cs typeface="Montserrat Bold"/>
                <a:sym typeface="Montserrat Bold"/>
              </a:rPr>
              <a:t>Substance-related disorders</a:t>
            </a:r>
            <a:r>
              <a:rPr lang="en-US" sz="3600" dirty="0">
                <a:solidFill>
                  <a:srgbClr val="1B4668"/>
                </a:solidFill>
                <a:latin typeface="Montserrat Medium" panose="00000600000000000000" pitchFamily="2" charset="0"/>
                <a:ea typeface="Montserrat"/>
                <a:cs typeface="Montserrat"/>
                <a:sym typeface="Montserrat"/>
              </a:rPr>
              <a:t> also includes gambling disorder.</a:t>
            </a:r>
          </a:p>
        </p:txBody>
      </p:sp>
    </p:spTree>
    <p:extLst>
      <p:ext uri="{BB962C8B-B14F-4D97-AF65-F5344CB8AC3E}">
        <p14:creationId xmlns:p14="http://schemas.microsoft.com/office/powerpoint/2010/main" val="388621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4045"/>
            <a:ext cx="381096" cy="10451045"/>
            <a:chOff x="0" y="0"/>
            <a:chExt cx="100371" cy="27525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71" cy="2752539"/>
            </a:xfrm>
            <a:custGeom>
              <a:avLst/>
              <a:gdLst/>
              <a:ahLst/>
              <a:cxnLst/>
              <a:rect l="l" t="t" r="r" b="b"/>
              <a:pathLst>
                <a:path w="100371" h="2752539">
                  <a:moveTo>
                    <a:pt x="0" y="0"/>
                  </a:moveTo>
                  <a:lnTo>
                    <a:pt x="100371" y="0"/>
                  </a:lnTo>
                  <a:lnTo>
                    <a:pt x="100371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1B46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0371" cy="2809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059036" y="151685"/>
            <a:ext cx="1044004" cy="1044004"/>
          </a:xfrm>
          <a:custGeom>
            <a:avLst/>
            <a:gdLst/>
            <a:ahLst/>
            <a:cxnLst/>
            <a:rect l="l" t="t" r="r" b="b"/>
            <a:pathLst>
              <a:path w="1044004" h="1044004">
                <a:moveTo>
                  <a:pt x="0" y="0"/>
                </a:moveTo>
                <a:lnTo>
                  <a:pt x="1044004" y="0"/>
                </a:lnTo>
                <a:lnTo>
                  <a:pt x="1044004" y="1044004"/>
                </a:lnTo>
                <a:lnTo>
                  <a:pt x="0" y="1044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43199" y="3543300"/>
            <a:ext cx="15099399" cy="5541879"/>
          </a:xfrm>
          <a:custGeom>
            <a:avLst/>
            <a:gdLst/>
            <a:ahLst/>
            <a:cxnLst/>
            <a:rect l="l" t="t" r="r" b="b"/>
            <a:pathLst>
              <a:path w="15099399" h="5541879">
                <a:moveTo>
                  <a:pt x="0" y="0"/>
                </a:moveTo>
                <a:lnTo>
                  <a:pt x="15099398" y="0"/>
                </a:lnTo>
                <a:lnTo>
                  <a:pt x="15099398" y="5541879"/>
                </a:lnTo>
                <a:lnTo>
                  <a:pt x="0" y="55418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9" r="-23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743199" y="419099"/>
            <a:ext cx="13987515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75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1B466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Substance Related and Addictive Disorders (DSM-5-TR)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86048" y="2689705"/>
            <a:ext cx="1137633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b="1" u="sng" dirty="0">
                <a:solidFill>
                  <a:srgbClr val="0020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According to SAMHSA. in the U.S. among people 12+ in 2023: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ustom Design">
  <a:themeElements>
    <a:clrScheme name="LICADD">
      <a:dk1>
        <a:srgbClr val="1B4668"/>
      </a:dk1>
      <a:lt1>
        <a:srgbClr val="F3F4F0"/>
      </a:lt1>
      <a:dk2>
        <a:srgbClr val="595959"/>
      </a:dk2>
      <a:lt2>
        <a:srgbClr val="F3F4F0"/>
      </a:lt2>
      <a:accent1>
        <a:srgbClr val="E1A514"/>
      </a:accent1>
      <a:accent2>
        <a:srgbClr val="E1A514"/>
      </a:accent2>
      <a:accent3>
        <a:srgbClr val="E1A514"/>
      </a:accent3>
      <a:accent4>
        <a:srgbClr val="E1A514"/>
      </a:accent4>
      <a:accent5>
        <a:srgbClr val="E1A514"/>
      </a:accent5>
      <a:accent6>
        <a:srgbClr val="E1A514"/>
      </a:accent6>
      <a:hlink>
        <a:srgbClr val="DC694A"/>
      </a:hlink>
      <a:folHlink>
        <a:srgbClr val="DC694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E6F98619B9A4B9BBE239798E22085" ma:contentTypeVersion="22" ma:contentTypeDescription="Create a new document." ma:contentTypeScope="" ma:versionID="2c02d7a49a33c7f1e5d877d0ba637293">
  <xsd:schema xmlns:xsd="http://www.w3.org/2001/XMLSchema" xmlns:xs="http://www.w3.org/2001/XMLSchema" xmlns:p="http://schemas.microsoft.com/office/2006/metadata/properties" xmlns:ns2="2fbb0a28-f7bb-41a3-8d39-336c96d54a24" xmlns:ns3="5804119d-d5ab-4ab1-9479-7ca57bdfb59e" targetNamespace="http://schemas.microsoft.com/office/2006/metadata/properties" ma:root="true" ma:fieldsID="5c81fa2ff219600729be875305e5d672" ns2:_="" ns3:_="">
    <xsd:import namespace="2fbb0a28-f7bb-41a3-8d39-336c96d54a24"/>
    <xsd:import namespace="5804119d-d5ab-4ab1-9479-7ca57bdfb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b0a28-f7bb-41a3-8d39-336c96d54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982b5b-ce8a-4287-b6c8-56165185f4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4119d-d5ab-4ab1-9479-7ca57bdfb59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5362967-e25f-45d0-a620-c43d8e433994}" ma:internalName="TaxCatchAll" ma:showField="CatchAllData" ma:web="5804119d-d5ab-4ab1-9479-7ca57bdfb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bb0a28-f7bb-41a3-8d39-336c96d54a24">
      <Terms xmlns="http://schemas.microsoft.com/office/infopath/2007/PartnerControls"/>
    </lcf76f155ced4ddcb4097134ff3c332f>
    <TaxCatchAll xmlns="5804119d-d5ab-4ab1-9479-7ca57bdfb59e" xsi:nil="true"/>
  </documentManagement>
</p:properties>
</file>

<file path=customXml/itemProps1.xml><?xml version="1.0" encoding="utf-8"?>
<ds:datastoreItem xmlns:ds="http://schemas.openxmlformats.org/officeDocument/2006/customXml" ds:itemID="{1873F6CC-52E4-4288-8A31-BF6F6B59AF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9847B-7A1D-422A-9148-CE4C8ACFD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bb0a28-f7bb-41a3-8d39-336c96d54a24"/>
    <ds:schemaRef ds:uri="5804119d-d5ab-4ab1-9479-7ca57bdfb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CFDFF-D8A0-40EA-8F1E-1C9C017D737D}">
  <ds:schemaRefs>
    <ds:schemaRef ds:uri="http://schemas.microsoft.com/office/2006/metadata/properties"/>
    <ds:schemaRef ds:uri="http://schemas.microsoft.com/office/infopath/2007/PartnerControls"/>
    <ds:schemaRef ds:uri="2fbb0a28-f7bb-41a3-8d39-336c96d54a24"/>
    <ds:schemaRef ds:uri="5804119d-d5ab-4ab1-9479-7ca57bdfb5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1447</Words>
  <Application>Microsoft Office PowerPoint</Application>
  <PresentationFormat>Custom</PresentationFormat>
  <Paragraphs>219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</vt:lpstr>
      <vt:lpstr>Courier New</vt:lpstr>
      <vt:lpstr>Corbel</vt:lpstr>
      <vt:lpstr>Montserrat</vt:lpstr>
      <vt:lpstr>Montserrat SemiBold</vt:lpstr>
      <vt:lpstr>Montserrat Medium</vt:lpstr>
      <vt:lpstr>Wingdings</vt:lpstr>
      <vt:lpstr>Montserrat Bold</vt:lpstr>
      <vt:lpstr>Symbol</vt:lpstr>
      <vt:lpstr>Arial</vt:lpstr>
      <vt:lpstr>Custom Design</vt:lpstr>
      <vt:lpstr>Parallax</vt:lpstr>
      <vt:lpstr>PowerPoint Presentation</vt:lpstr>
      <vt:lpstr>Panelists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Estate Planning and MH_Feb 2025</dc:title>
  <dc:creator>Rosanne Slattery</dc:creator>
  <cp:lastModifiedBy>Lisa Maloney</cp:lastModifiedBy>
  <cp:revision>6</cp:revision>
  <dcterms:created xsi:type="dcterms:W3CDTF">2006-08-16T00:00:00Z</dcterms:created>
  <dcterms:modified xsi:type="dcterms:W3CDTF">2025-02-11T17:07:23Z</dcterms:modified>
  <dc:identifier>DAGcF5NzW20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0x010100C1AE6F98619B9A4B9BBE239798E22085</vt:lpwstr>
  </property>
</Properties>
</file>