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9" r:id="rId4"/>
    <p:sldId id="271" r:id="rId5"/>
    <p:sldId id="523" r:id="rId6"/>
    <p:sldId id="277" r:id="rId7"/>
    <p:sldId id="524" r:id="rId8"/>
    <p:sldId id="278" r:id="rId9"/>
    <p:sldId id="525" r:id="rId10"/>
    <p:sldId id="526" r:id="rId11"/>
    <p:sldId id="363" r:id="rId12"/>
  </p:sldIdLst>
  <p:sldSz cx="12188825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0" autoAdjust="0"/>
    <p:restoredTop sz="94660"/>
  </p:normalViewPr>
  <p:slideViewPr>
    <p:cSldViewPr>
      <p:cViewPr varScale="1">
        <p:scale>
          <a:sx n="90" d="100"/>
          <a:sy n="90" d="100"/>
        </p:scale>
        <p:origin x="768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80917-FB65-254F-BBDA-850D994EA314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8C9C3FE8-402B-4741-9AB1-82A5C255454E}">
      <dgm:prSet phldrT="[Text]"/>
      <dgm:spPr/>
      <dgm:t>
        <a:bodyPr/>
        <a:lstStyle/>
        <a:p>
          <a:r>
            <a:rPr lang="en-US" dirty="0"/>
            <a:t>Before 59½ </a:t>
          </a:r>
        </a:p>
      </dgm:t>
    </dgm:pt>
    <dgm:pt modelId="{6A89EE4A-8F08-4646-B57D-3C8D3F635855}" type="parTrans" cxnId="{3723B0A0-8024-1140-A5E2-0D31112D54CF}">
      <dgm:prSet/>
      <dgm:spPr/>
      <dgm:t>
        <a:bodyPr/>
        <a:lstStyle/>
        <a:p>
          <a:endParaRPr lang="en-US"/>
        </a:p>
      </dgm:t>
    </dgm:pt>
    <dgm:pt modelId="{5E42CE37-F0E8-7744-B51F-A441A3A15E0A}" type="sibTrans" cxnId="{3723B0A0-8024-1140-A5E2-0D31112D54CF}">
      <dgm:prSet/>
      <dgm:spPr/>
      <dgm:t>
        <a:bodyPr/>
        <a:lstStyle/>
        <a:p>
          <a:endParaRPr lang="en-US"/>
        </a:p>
      </dgm:t>
    </dgm:pt>
    <dgm:pt modelId="{89DCF2B3-FB9D-FB46-8C50-AE7FCCF74C2A}">
      <dgm:prSet phldrT="[Text]"/>
      <dgm:spPr/>
      <dgm:t>
        <a:bodyPr/>
        <a:lstStyle/>
        <a:p>
          <a:r>
            <a:rPr lang="en-US" dirty="0"/>
            <a:t>After 59½ but before RBD </a:t>
          </a:r>
        </a:p>
      </dgm:t>
    </dgm:pt>
    <dgm:pt modelId="{2FBA4210-416E-9747-BDA6-207998E2EAD7}" type="parTrans" cxnId="{1E551C98-B7C1-5940-8E80-9253BE7E6B12}">
      <dgm:prSet/>
      <dgm:spPr/>
      <dgm:t>
        <a:bodyPr/>
        <a:lstStyle/>
        <a:p>
          <a:endParaRPr lang="en-US"/>
        </a:p>
      </dgm:t>
    </dgm:pt>
    <dgm:pt modelId="{611FCF6F-4BA2-7045-8390-FDE5AEB86F5B}" type="sibTrans" cxnId="{1E551C98-B7C1-5940-8E80-9253BE7E6B12}">
      <dgm:prSet/>
      <dgm:spPr/>
      <dgm:t>
        <a:bodyPr/>
        <a:lstStyle/>
        <a:p>
          <a:endParaRPr lang="en-US"/>
        </a:p>
      </dgm:t>
    </dgm:pt>
    <dgm:pt modelId="{FD55F97C-2350-2643-9EAE-3C6EAC453B96}">
      <dgm:prSet phldrT="[Text]"/>
      <dgm:spPr/>
      <dgm:t>
        <a:bodyPr/>
        <a:lstStyle/>
        <a:p>
          <a:r>
            <a:rPr lang="en-US" dirty="0"/>
            <a:t>After RBD</a:t>
          </a:r>
        </a:p>
      </dgm:t>
    </dgm:pt>
    <dgm:pt modelId="{7C488AF3-0EAA-0648-A625-43F01E6D3C22}" type="parTrans" cxnId="{3E61AF57-9507-8F40-B353-7C00A17349E8}">
      <dgm:prSet/>
      <dgm:spPr/>
      <dgm:t>
        <a:bodyPr/>
        <a:lstStyle/>
        <a:p>
          <a:endParaRPr lang="en-US"/>
        </a:p>
      </dgm:t>
    </dgm:pt>
    <dgm:pt modelId="{E0AF9C50-A265-3542-A6D4-085C25CC1D43}" type="sibTrans" cxnId="{3E61AF57-9507-8F40-B353-7C00A17349E8}">
      <dgm:prSet/>
      <dgm:spPr/>
      <dgm:t>
        <a:bodyPr/>
        <a:lstStyle/>
        <a:p>
          <a:endParaRPr lang="en-US"/>
        </a:p>
      </dgm:t>
    </dgm:pt>
    <dgm:pt modelId="{148FC363-4B24-1B48-980D-03B85DBF0B21}" type="pres">
      <dgm:prSet presAssocID="{80E80917-FB65-254F-BBDA-850D994EA314}" presName="Name0" presStyleCnt="0">
        <dgm:presLayoutVars>
          <dgm:dir/>
          <dgm:resizeHandles val="exact"/>
        </dgm:presLayoutVars>
      </dgm:prSet>
      <dgm:spPr/>
    </dgm:pt>
    <dgm:pt modelId="{097E00C6-158A-6444-B0ED-317C8A6ACB2C}" type="pres">
      <dgm:prSet presAssocID="{8C9C3FE8-402B-4741-9AB1-82A5C255454E}" presName="node" presStyleLbl="node1" presStyleIdx="0" presStyleCnt="3">
        <dgm:presLayoutVars>
          <dgm:bulletEnabled val="1"/>
        </dgm:presLayoutVars>
      </dgm:prSet>
      <dgm:spPr/>
    </dgm:pt>
    <dgm:pt modelId="{127AB1CD-B1CD-834B-AB1F-FF4A968DB3ED}" type="pres">
      <dgm:prSet presAssocID="{5E42CE37-F0E8-7744-B51F-A441A3A15E0A}" presName="sibTrans" presStyleLbl="sibTrans2D1" presStyleIdx="0" presStyleCnt="2"/>
      <dgm:spPr/>
    </dgm:pt>
    <dgm:pt modelId="{4430A3AE-6878-F344-BAFF-3E57EF812EA8}" type="pres">
      <dgm:prSet presAssocID="{5E42CE37-F0E8-7744-B51F-A441A3A15E0A}" presName="connectorText" presStyleLbl="sibTrans2D1" presStyleIdx="0" presStyleCnt="2"/>
      <dgm:spPr/>
    </dgm:pt>
    <dgm:pt modelId="{5B94B1FF-2809-0F4C-9C57-574EE5500A5A}" type="pres">
      <dgm:prSet presAssocID="{89DCF2B3-FB9D-FB46-8C50-AE7FCCF74C2A}" presName="node" presStyleLbl="node1" presStyleIdx="1" presStyleCnt="3">
        <dgm:presLayoutVars>
          <dgm:bulletEnabled val="1"/>
        </dgm:presLayoutVars>
      </dgm:prSet>
      <dgm:spPr/>
    </dgm:pt>
    <dgm:pt modelId="{A1FCA2E3-B81E-824D-9E3B-AEB6C0CF11D8}" type="pres">
      <dgm:prSet presAssocID="{611FCF6F-4BA2-7045-8390-FDE5AEB86F5B}" presName="sibTrans" presStyleLbl="sibTrans2D1" presStyleIdx="1" presStyleCnt="2"/>
      <dgm:spPr/>
    </dgm:pt>
    <dgm:pt modelId="{8C302994-59B2-744B-90AB-EDE65741173C}" type="pres">
      <dgm:prSet presAssocID="{611FCF6F-4BA2-7045-8390-FDE5AEB86F5B}" presName="connectorText" presStyleLbl="sibTrans2D1" presStyleIdx="1" presStyleCnt="2"/>
      <dgm:spPr/>
    </dgm:pt>
    <dgm:pt modelId="{281E66A3-829D-2541-80C0-95003B5466ED}" type="pres">
      <dgm:prSet presAssocID="{FD55F97C-2350-2643-9EAE-3C6EAC453B96}" presName="node" presStyleLbl="node1" presStyleIdx="2" presStyleCnt="3">
        <dgm:presLayoutVars>
          <dgm:bulletEnabled val="1"/>
        </dgm:presLayoutVars>
      </dgm:prSet>
      <dgm:spPr/>
    </dgm:pt>
  </dgm:ptLst>
  <dgm:cxnLst>
    <dgm:cxn modelId="{14096D05-105C-AC4F-9363-F3E87AC78D30}" type="presOf" srcId="{80E80917-FB65-254F-BBDA-850D994EA314}" destId="{148FC363-4B24-1B48-980D-03B85DBF0B21}" srcOrd="0" destOrd="0" presId="urn:microsoft.com/office/officeart/2005/8/layout/process1"/>
    <dgm:cxn modelId="{01881D2A-C569-C64F-A227-C2FB2E62E6B5}" type="presOf" srcId="{89DCF2B3-FB9D-FB46-8C50-AE7FCCF74C2A}" destId="{5B94B1FF-2809-0F4C-9C57-574EE5500A5A}" srcOrd="0" destOrd="0" presId="urn:microsoft.com/office/officeart/2005/8/layout/process1"/>
    <dgm:cxn modelId="{BE17492C-F935-B948-B13A-2D4C9AC57EAC}" type="presOf" srcId="{8C9C3FE8-402B-4741-9AB1-82A5C255454E}" destId="{097E00C6-158A-6444-B0ED-317C8A6ACB2C}" srcOrd="0" destOrd="0" presId="urn:microsoft.com/office/officeart/2005/8/layout/process1"/>
    <dgm:cxn modelId="{3AE45B32-3F08-E645-B2A9-AAB577E83B06}" type="presOf" srcId="{611FCF6F-4BA2-7045-8390-FDE5AEB86F5B}" destId="{8C302994-59B2-744B-90AB-EDE65741173C}" srcOrd="1" destOrd="0" presId="urn:microsoft.com/office/officeart/2005/8/layout/process1"/>
    <dgm:cxn modelId="{7BEA2447-AAF5-3140-91AD-EDD5E597FAB8}" type="presOf" srcId="{611FCF6F-4BA2-7045-8390-FDE5AEB86F5B}" destId="{A1FCA2E3-B81E-824D-9E3B-AEB6C0CF11D8}" srcOrd="0" destOrd="0" presId="urn:microsoft.com/office/officeart/2005/8/layout/process1"/>
    <dgm:cxn modelId="{3E61AF57-9507-8F40-B353-7C00A17349E8}" srcId="{80E80917-FB65-254F-BBDA-850D994EA314}" destId="{FD55F97C-2350-2643-9EAE-3C6EAC453B96}" srcOrd="2" destOrd="0" parTransId="{7C488AF3-0EAA-0648-A625-43F01E6D3C22}" sibTransId="{E0AF9C50-A265-3542-A6D4-085C25CC1D43}"/>
    <dgm:cxn modelId="{1E551C98-B7C1-5940-8E80-9253BE7E6B12}" srcId="{80E80917-FB65-254F-BBDA-850D994EA314}" destId="{89DCF2B3-FB9D-FB46-8C50-AE7FCCF74C2A}" srcOrd="1" destOrd="0" parTransId="{2FBA4210-416E-9747-BDA6-207998E2EAD7}" sibTransId="{611FCF6F-4BA2-7045-8390-FDE5AEB86F5B}"/>
    <dgm:cxn modelId="{3723B0A0-8024-1140-A5E2-0D31112D54CF}" srcId="{80E80917-FB65-254F-BBDA-850D994EA314}" destId="{8C9C3FE8-402B-4741-9AB1-82A5C255454E}" srcOrd="0" destOrd="0" parTransId="{6A89EE4A-8F08-4646-B57D-3C8D3F635855}" sibTransId="{5E42CE37-F0E8-7744-B51F-A441A3A15E0A}"/>
    <dgm:cxn modelId="{2354D7A6-0154-1746-8B87-1286D1F54E6D}" type="presOf" srcId="{FD55F97C-2350-2643-9EAE-3C6EAC453B96}" destId="{281E66A3-829D-2541-80C0-95003B5466ED}" srcOrd="0" destOrd="0" presId="urn:microsoft.com/office/officeart/2005/8/layout/process1"/>
    <dgm:cxn modelId="{5B54CDCB-C6FF-5549-9B03-8068CE239D8B}" type="presOf" srcId="{5E42CE37-F0E8-7744-B51F-A441A3A15E0A}" destId="{4430A3AE-6878-F344-BAFF-3E57EF812EA8}" srcOrd="1" destOrd="0" presId="urn:microsoft.com/office/officeart/2005/8/layout/process1"/>
    <dgm:cxn modelId="{DC7707DB-72B6-224E-982E-0722D297CEB6}" type="presOf" srcId="{5E42CE37-F0E8-7744-B51F-A441A3A15E0A}" destId="{127AB1CD-B1CD-834B-AB1F-FF4A968DB3ED}" srcOrd="0" destOrd="0" presId="urn:microsoft.com/office/officeart/2005/8/layout/process1"/>
    <dgm:cxn modelId="{711682C6-59F0-D141-A8B5-A8CA4E35FAE1}" type="presParOf" srcId="{148FC363-4B24-1B48-980D-03B85DBF0B21}" destId="{097E00C6-158A-6444-B0ED-317C8A6ACB2C}" srcOrd="0" destOrd="0" presId="urn:microsoft.com/office/officeart/2005/8/layout/process1"/>
    <dgm:cxn modelId="{D95210B1-EF09-3D4E-93ED-0A68527D5358}" type="presParOf" srcId="{148FC363-4B24-1B48-980D-03B85DBF0B21}" destId="{127AB1CD-B1CD-834B-AB1F-FF4A968DB3ED}" srcOrd="1" destOrd="0" presId="urn:microsoft.com/office/officeart/2005/8/layout/process1"/>
    <dgm:cxn modelId="{D6A3E454-2AAF-884E-B556-E5D77343B0D0}" type="presParOf" srcId="{127AB1CD-B1CD-834B-AB1F-FF4A968DB3ED}" destId="{4430A3AE-6878-F344-BAFF-3E57EF812EA8}" srcOrd="0" destOrd="0" presId="urn:microsoft.com/office/officeart/2005/8/layout/process1"/>
    <dgm:cxn modelId="{AF3B33E1-DD3D-6F46-8520-AEEA51A5274E}" type="presParOf" srcId="{148FC363-4B24-1B48-980D-03B85DBF0B21}" destId="{5B94B1FF-2809-0F4C-9C57-574EE5500A5A}" srcOrd="2" destOrd="0" presId="urn:microsoft.com/office/officeart/2005/8/layout/process1"/>
    <dgm:cxn modelId="{67A86FAE-A076-824F-9E24-CA1989D4D980}" type="presParOf" srcId="{148FC363-4B24-1B48-980D-03B85DBF0B21}" destId="{A1FCA2E3-B81E-824D-9E3B-AEB6C0CF11D8}" srcOrd="3" destOrd="0" presId="urn:microsoft.com/office/officeart/2005/8/layout/process1"/>
    <dgm:cxn modelId="{5237E783-43BF-2B48-B387-0EA39D5128D3}" type="presParOf" srcId="{A1FCA2E3-B81E-824D-9E3B-AEB6C0CF11D8}" destId="{8C302994-59B2-744B-90AB-EDE65741173C}" srcOrd="0" destOrd="0" presId="urn:microsoft.com/office/officeart/2005/8/layout/process1"/>
    <dgm:cxn modelId="{3104685E-B47C-6444-ADBC-533EA79BF20D}" type="presParOf" srcId="{148FC363-4B24-1B48-980D-03B85DBF0B21}" destId="{281E66A3-829D-2541-80C0-95003B5466E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E00C6-158A-6444-B0ED-317C8A6ACB2C}">
      <dsp:nvSpPr>
        <dsp:cNvPr id="0" name=""/>
        <dsp:cNvSpPr/>
      </dsp:nvSpPr>
      <dsp:spPr>
        <a:xfrm>
          <a:off x="9175" y="1044185"/>
          <a:ext cx="2742381" cy="1645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Before 59½ </a:t>
          </a:r>
        </a:p>
      </dsp:txBody>
      <dsp:txXfrm>
        <a:off x="57368" y="1092378"/>
        <a:ext cx="2645995" cy="1549042"/>
      </dsp:txXfrm>
    </dsp:sp>
    <dsp:sp modelId="{127AB1CD-B1CD-834B-AB1F-FF4A968DB3ED}">
      <dsp:nvSpPr>
        <dsp:cNvPr id="0" name=""/>
        <dsp:cNvSpPr/>
      </dsp:nvSpPr>
      <dsp:spPr>
        <a:xfrm>
          <a:off x="3025794" y="1526844"/>
          <a:ext cx="581384" cy="680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3025794" y="1662866"/>
        <a:ext cx="406969" cy="408066"/>
      </dsp:txXfrm>
    </dsp:sp>
    <dsp:sp modelId="{5B94B1FF-2809-0F4C-9C57-574EE5500A5A}">
      <dsp:nvSpPr>
        <dsp:cNvPr id="0" name=""/>
        <dsp:cNvSpPr/>
      </dsp:nvSpPr>
      <dsp:spPr>
        <a:xfrm>
          <a:off x="3848509" y="1044185"/>
          <a:ext cx="2742381" cy="1645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After 59½ but before RBD </a:t>
          </a:r>
        </a:p>
      </dsp:txBody>
      <dsp:txXfrm>
        <a:off x="3896702" y="1092378"/>
        <a:ext cx="2645995" cy="1549042"/>
      </dsp:txXfrm>
    </dsp:sp>
    <dsp:sp modelId="{A1FCA2E3-B81E-824D-9E3B-AEB6C0CF11D8}">
      <dsp:nvSpPr>
        <dsp:cNvPr id="0" name=""/>
        <dsp:cNvSpPr/>
      </dsp:nvSpPr>
      <dsp:spPr>
        <a:xfrm>
          <a:off x="6865128" y="1526844"/>
          <a:ext cx="581384" cy="680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865128" y="1662866"/>
        <a:ext cx="406969" cy="408066"/>
      </dsp:txXfrm>
    </dsp:sp>
    <dsp:sp modelId="{281E66A3-829D-2541-80C0-95003B5466ED}">
      <dsp:nvSpPr>
        <dsp:cNvPr id="0" name=""/>
        <dsp:cNvSpPr/>
      </dsp:nvSpPr>
      <dsp:spPr>
        <a:xfrm>
          <a:off x="7687843" y="1044185"/>
          <a:ext cx="2742381" cy="1645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After RBD</a:t>
          </a:r>
        </a:p>
      </dsp:txBody>
      <dsp:txXfrm>
        <a:off x="7736036" y="1092378"/>
        <a:ext cx="2645995" cy="1549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10/20/2021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772668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10/20/2021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693738"/>
            <a:ext cx="6154738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7"/>
            <a:ext cx="556387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72668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3D71-E528-42D9-A192-706ECE54FCE7}" type="datetime1">
              <a:rPr lang="en-US" smtClean="0"/>
              <a:t>10/20/2021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F24B-53C3-4CE9-A07E-5EDCD314F7BD}" type="datetime1">
              <a:rPr lang="en-US" smtClean="0"/>
              <a:t>10/20/2021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572A-8734-489E-B51B-D0D36438C5E0}" type="datetime1">
              <a:rPr lang="en-US" smtClean="0"/>
              <a:t>10/20/2021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9FAE-397B-42EE-B59E-9C5E441ACB6F}" type="datetime1">
              <a:rPr lang="en-US" smtClean="0"/>
              <a:t>10/20/2021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A8F018C-B1D9-49CE-AF19-92DAB31C34C1}" type="datetime1">
              <a:rPr lang="en-US" smtClean="0"/>
              <a:t>10/20/2021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E24A-74CE-479C-902C-46581E37219A}" type="datetime1">
              <a:rPr lang="en-US" smtClean="0"/>
              <a:t>10/20/2021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AA92-E8E3-41AE-A989-76C7BFED9E20}" type="datetime1">
              <a:rPr lang="en-US" smtClean="0"/>
              <a:t>10/20/2021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6FD-D86A-435F-AD69-8EA6F596307B}" type="datetime1">
              <a:rPr lang="en-US" smtClean="0"/>
              <a:t>10/20/2021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0B4-9814-49AD-8A71-235B0E9FE1BB}" type="datetime1">
              <a:rPr lang="en-US" smtClean="0"/>
              <a:t>10/20/2021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D816-282C-4991-991B-7A02AB47EF20}" type="datetime1">
              <a:rPr lang="en-US" smtClean="0"/>
              <a:t>10/20/2021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661E-096F-4058-A519-6C959B429A12}" type="datetime1">
              <a:rPr lang="en-US" smtClean="0"/>
              <a:t>10/20/2021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271D6CF-AD37-4E97-BE3A-B7036848C2BD}" type="datetime1">
              <a:rPr lang="en-US" smtClean="0"/>
              <a:t>10/20/2021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© 2018 KATZ TAX SEMINARS, LLC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eil@katzchwa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4" y="4953000"/>
            <a:ext cx="8229598" cy="1114697"/>
          </a:xfrm>
        </p:spPr>
        <p:txBody>
          <a:bodyPr>
            <a:normAutofit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Neil D. Katz</a:t>
            </a:r>
          </a:p>
          <a:p>
            <a:r>
              <a:rPr lang="en-US" dirty="0"/>
              <a:t>Katz Chwat, PC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dirty="0"/>
              <a:t>Tax Planning for IRAs</a:t>
            </a:r>
            <a:br>
              <a:rPr lang="en-US" sz="6000" dirty="0"/>
            </a:br>
            <a:r>
              <a:rPr lang="en-US" sz="6000" dirty="0"/>
              <a:t>In 2021 and Beyond</a:t>
            </a:r>
            <a:br>
              <a:rPr lang="en-US" sz="6000" dirty="0"/>
            </a:br>
            <a:r>
              <a:rPr lang="en-US" sz="3100" dirty="0"/>
              <a:t>  </a:t>
            </a:r>
            <a:endParaRPr lang="en-US" sz="31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D3EE9D-FE36-484F-A2E9-CA950B839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855" y="4953000"/>
            <a:ext cx="1295402" cy="10226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55712" y="1828800"/>
            <a:ext cx="9677400" cy="2971800"/>
          </a:xfrm>
        </p:spPr>
        <p:txBody>
          <a:bodyPr>
            <a:normAutofit/>
          </a:bodyPr>
          <a:lstStyle/>
          <a:p>
            <a:pPr algn="ctr"/>
            <a:br>
              <a:rPr lang="en-US" sz="5400" dirty="0"/>
            </a:br>
            <a:endParaRPr lang="en-US" sz="5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505D35-B3CF-A645-A1E0-46EAA702E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612" y="4953000"/>
            <a:ext cx="1295402" cy="1022687"/>
          </a:xfrm>
          <a:prstGeom prst="rect">
            <a:avLst/>
          </a:prstGeom>
        </p:spPr>
      </p:pic>
      <p:pic>
        <p:nvPicPr>
          <p:cNvPr id="7" name="Picture 6" descr="A person in a suit smiling&#10;&#10;Description automatically generated with medium confidence">
            <a:extLst>
              <a:ext uri="{FF2B5EF4-FFF2-40B4-BE49-F238E27FC236}">
                <a16:creationId xmlns:a16="http://schemas.microsoft.com/office/drawing/2014/main" id="{77149D67-3657-3E43-9724-BDEC2F902E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012" y="1780167"/>
            <a:ext cx="1905000" cy="2857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BDB09A-158F-D84C-8BBF-DFFACB3AC7E1}"/>
              </a:ext>
            </a:extLst>
          </p:cNvPr>
          <p:cNvSpPr txBox="1"/>
          <p:nvPr/>
        </p:nvSpPr>
        <p:spPr>
          <a:xfrm>
            <a:off x="2208212" y="1700463"/>
            <a:ext cx="5041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Neil D. Katz, J.D., LL.M., CPA</a:t>
            </a:r>
          </a:p>
          <a:p>
            <a:r>
              <a:rPr lang="en-US" sz="2400" dirty="0">
                <a:solidFill>
                  <a:schemeClr val="bg1"/>
                </a:solidFill>
              </a:rPr>
              <a:t>Katz Chwat, PC</a:t>
            </a:r>
          </a:p>
          <a:p>
            <a:r>
              <a:rPr lang="en-US" sz="2400" dirty="0">
                <a:solidFill>
                  <a:schemeClr val="bg1"/>
                </a:solidFill>
              </a:rPr>
              <a:t>275 Broadhollow Road</a:t>
            </a:r>
          </a:p>
          <a:p>
            <a:r>
              <a:rPr lang="en-US" sz="2400" dirty="0">
                <a:solidFill>
                  <a:schemeClr val="bg1"/>
                </a:solidFill>
              </a:rPr>
              <a:t>Suite 130</a:t>
            </a:r>
          </a:p>
          <a:p>
            <a:r>
              <a:rPr lang="en-US" sz="2400" dirty="0">
                <a:solidFill>
                  <a:schemeClr val="bg1"/>
                </a:solidFill>
              </a:rPr>
              <a:t>Melville, NY 11747</a:t>
            </a:r>
          </a:p>
          <a:p>
            <a:r>
              <a:rPr lang="en-US" sz="2400" dirty="0">
                <a:solidFill>
                  <a:schemeClr val="bg1"/>
                </a:solidFill>
              </a:rPr>
              <a:t>631-683-8700</a:t>
            </a:r>
          </a:p>
          <a:p>
            <a:r>
              <a:rPr lang="en-US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neil@katzchwat.com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www.katzchwat.com</a:t>
            </a:r>
          </a:p>
        </p:txBody>
      </p:sp>
    </p:spTree>
    <p:extLst>
      <p:ext uri="{BB962C8B-B14F-4D97-AF65-F5344CB8AC3E}">
        <p14:creationId xmlns:p14="http://schemas.microsoft.com/office/powerpoint/2010/main" val="66307404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1303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Power of Compound Interest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75412" y="2590800"/>
            <a:ext cx="4495800" cy="308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accent1"/>
                </a:solidFill>
              </a:rPr>
              <a:t>“Compound interest is the most powerful force in the universe.”</a:t>
            </a:r>
          </a:p>
          <a:p>
            <a:pPr marL="0" indent="0">
              <a:buNone/>
            </a:pPr>
            <a:br>
              <a:rPr lang="en-US" i="1" dirty="0">
                <a:solidFill>
                  <a:schemeClr val="accent2"/>
                </a:solidFill>
              </a:rPr>
            </a:br>
            <a:br>
              <a:rPr lang="en-US" b="1" i="1" dirty="0">
                <a:solidFill>
                  <a:schemeClr val="accent1"/>
                </a:solidFill>
              </a:rPr>
            </a:br>
            <a:r>
              <a:rPr lang="en-US" b="1" i="1" dirty="0">
                <a:solidFill>
                  <a:schemeClr val="accent1"/>
                </a:solidFill>
              </a:rPr>
              <a:t>“Compound interest is the greatest invention the world has ever produced”</a:t>
            </a: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1026" name="Picture 2" descr="Image result for what did albert einstein say about compound interest">
            <a:extLst>
              <a:ext uri="{FF2B5EF4-FFF2-40B4-BE49-F238E27FC236}">
                <a16:creationId xmlns:a16="http://schemas.microsoft.com/office/drawing/2014/main" id="{6E04E5AE-6665-4497-839E-FEB250149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399" y="2464787"/>
            <a:ext cx="4286250" cy="320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F9A9E19-DAB5-434F-8C99-FCF508EA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2019 KATZ TAX SEMINARS, LLC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7436C2-5410-BB42-928C-B70CD8891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371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Distributions During Life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391220"/>
              </p:ext>
            </p:extLst>
          </p:nvPr>
        </p:nvGraphicFramePr>
        <p:xfrm>
          <a:off x="874712" y="1907230"/>
          <a:ext cx="10439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CA0F851-CDED-4CC5-99B5-79B58275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70980B-3B21-7047-B36F-7C2E63A78F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8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7E00C6-158A-6444-B0ED-317C8A6A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7AB1CD-B1CD-834B-AB1F-FF4A968DB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94B1FF-2809-0F4C-9C57-574EE5500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FCA2E3-B81E-824D-9E3B-AEB6C0CF1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1E66A3-829D-2541-80C0-95003B546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381001"/>
            <a:ext cx="11430000" cy="99059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Lifetime Required Minimum Distributions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1812" y="1524000"/>
            <a:ext cx="10275614" cy="4724506"/>
          </a:xfrm>
        </p:spPr>
        <p:txBody>
          <a:bodyPr>
            <a:normAutofit lnSpcReduction="10000"/>
          </a:bodyPr>
          <a:lstStyle/>
          <a:p>
            <a:r>
              <a:rPr lang="en-US" altLang="en-US" sz="3200" dirty="0"/>
              <a:t>Required Beginning Date</a:t>
            </a:r>
            <a:r>
              <a:rPr lang="en-US" altLang="en-US" sz="2800" dirty="0"/>
              <a:t> – </a:t>
            </a:r>
            <a:r>
              <a:rPr lang="en-US" altLang="en-US" sz="3000" dirty="0"/>
              <a:t>If turned 70½ before 1/1/2020 then April 1 of year following year turn 70½.  If did not turn 70½ before 1/1/2020 then April 1 of year following the year turn 72.</a:t>
            </a:r>
          </a:p>
          <a:p>
            <a:r>
              <a:rPr lang="en-US" altLang="en-US" sz="3200" dirty="0"/>
              <a:t>Based on prior year December 31 balance</a:t>
            </a:r>
          </a:p>
          <a:p>
            <a:r>
              <a:rPr lang="en-US" altLang="en-US" sz="3200" dirty="0"/>
              <a:t>Applicable Divisor – Uniform Life Table or Joint and Last Survivor Table depending on who beneficiary is.  New Tables for 2022.</a:t>
            </a:r>
          </a:p>
          <a:p>
            <a:r>
              <a:rPr lang="en-US" altLang="en-US" sz="3200" dirty="0"/>
              <a:t>Must be withdrawn by December 31 of current year. Failure to withdraw subject TP to 50% penalty</a:t>
            </a:r>
          </a:p>
          <a:p>
            <a:endParaRPr lang="en-US" altLang="en-US" sz="32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A0F027F-1C0C-4303-85BE-C11399B8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457454-2661-024E-BB6B-2D0BEB638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533400"/>
            <a:ext cx="9143538" cy="84865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Effect of Death on RMD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919" y="1801906"/>
            <a:ext cx="10820400" cy="4088921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accent1"/>
                </a:solidFill>
              </a:rPr>
              <a:t>Beneficiary Classification</a:t>
            </a:r>
          </a:p>
          <a:p>
            <a:r>
              <a:rPr lang="en-US" sz="2800" dirty="0"/>
              <a:t>No Designated Beneficiary – 5 years or Life expectancy of decedent</a:t>
            </a:r>
          </a:p>
          <a:p>
            <a:r>
              <a:rPr lang="en-US" sz="2800" dirty="0"/>
              <a:t>Spouse – Rollover or Life Expectancy payout – SECURE changed what happens after spouse dies</a:t>
            </a:r>
          </a:p>
          <a:p>
            <a:r>
              <a:rPr lang="en-US" sz="2800" dirty="0"/>
              <a:t>Designated Beneficiary – Pre-SECURE could create stretch payouts.  Death after 2020 – 10-year rule!!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6590B7-33F6-401F-ABBE-CB298353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B5525A-830B-8647-BFF4-D7B538D5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2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533400"/>
            <a:ext cx="9143538" cy="84865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Effect of Death on RMD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919" y="1801906"/>
            <a:ext cx="10820400" cy="4088921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accent1"/>
                </a:solidFill>
              </a:rPr>
              <a:t>Beneficiary Classification – New Under SECURE</a:t>
            </a:r>
          </a:p>
          <a:p>
            <a:r>
              <a:rPr lang="en-US" sz="2800" dirty="0"/>
              <a:t>Eligible Designated Beneficiary – Allowed to create Stretch IRA (modified in certain situations)</a:t>
            </a:r>
          </a:p>
          <a:p>
            <a:pPr lvl="1"/>
            <a:r>
              <a:rPr lang="en-US" sz="2400" dirty="0"/>
              <a:t>Spouse</a:t>
            </a:r>
          </a:p>
          <a:p>
            <a:pPr lvl="1"/>
            <a:r>
              <a:rPr lang="en-US" sz="2400" dirty="0"/>
              <a:t>Minor Child of the participant – Only the child of the participant</a:t>
            </a:r>
          </a:p>
          <a:p>
            <a:pPr lvl="1"/>
            <a:r>
              <a:rPr lang="en-US" sz="2400" dirty="0"/>
              <a:t>Disabled or Chronically Ill individual</a:t>
            </a:r>
          </a:p>
          <a:p>
            <a:pPr lvl="1"/>
            <a:r>
              <a:rPr lang="en-US" sz="2400" dirty="0"/>
              <a:t>Anyone that is no more than 10 years younger than the participant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6590B7-33F6-401F-ABBE-CB298353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68D3A1-27FA-BC4C-B8F6-06A4F10CD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7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Using Trusts as IRA Beneficiary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1812" y="2057400"/>
            <a:ext cx="10622236" cy="39624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Reasons to use Trusts </a:t>
            </a:r>
            <a:r>
              <a:rPr lang="mr-IN" altLang="en-US" sz="3200" dirty="0"/>
              <a:t>–</a:t>
            </a:r>
            <a:r>
              <a:rPr lang="en-US" altLang="en-US" sz="3200" dirty="0"/>
              <a:t> Advantages and Disadvantages</a:t>
            </a:r>
          </a:p>
          <a:p>
            <a:r>
              <a:rPr lang="en-US" altLang="en-US" sz="3200" dirty="0"/>
              <a:t>Requirements to make a Trust a “SEE-THROUGH” Trust</a:t>
            </a:r>
          </a:p>
          <a:p>
            <a:pPr lvl="1"/>
            <a:r>
              <a:rPr lang="en-US" altLang="en-US" sz="2800" dirty="0"/>
              <a:t>Conduit Trusts</a:t>
            </a:r>
          </a:p>
          <a:p>
            <a:pPr lvl="1"/>
            <a:r>
              <a:rPr lang="en-US" altLang="en-US" sz="2800" dirty="0"/>
              <a:t>Accumulation Trusts</a:t>
            </a:r>
          </a:p>
          <a:p>
            <a:r>
              <a:rPr lang="en-US" altLang="en-US" sz="3200" dirty="0"/>
              <a:t>SECURE eliminated many of the benefits of IRA Trust planning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A0F027F-1C0C-4303-85BE-C11399B8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7115ED-8C62-E641-AB98-7CDD830BC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533400"/>
            <a:ext cx="9143538" cy="84865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CARES Act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919" y="2133600"/>
            <a:ext cx="10820400" cy="3757227"/>
          </a:xfrm>
        </p:spPr>
        <p:txBody>
          <a:bodyPr>
            <a:normAutofit/>
          </a:bodyPr>
          <a:lstStyle/>
          <a:p>
            <a:r>
              <a:rPr lang="en-US" sz="3200" dirty="0"/>
              <a:t>No 10% penalty on Coronavirus-related distributions</a:t>
            </a:r>
          </a:p>
          <a:p>
            <a:pPr lvl="1"/>
            <a:r>
              <a:rPr lang="en-US" sz="2800" dirty="0"/>
              <a:t>3 years to report income</a:t>
            </a:r>
          </a:p>
          <a:p>
            <a:pPr lvl="1"/>
            <a:r>
              <a:rPr lang="en-US" sz="2800" dirty="0"/>
              <a:t>Repayment provision</a:t>
            </a:r>
          </a:p>
          <a:p>
            <a:r>
              <a:rPr lang="en-US" sz="3200" dirty="0"/>
              <a:t>Waiver of 2020 RMDs – NYS Follows this rule and the rule allowing recontributions prior to 8/31/2020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6590B7-33F6-401F-ABBE-CB298353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383766-FC0C-9147-8B35-359DBEDE8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4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533400"/>
            <a:ext cx="9143538" cy="84865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Potential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919" y="2133600"/>
            <a:ext cx="10820400" cy="3757227"/>
          </a:xfrm>
        </p:spPr>
        <p:txBody>
          <a:bodyPr>
            <a:normAutofit/>
          </a:bodyPr>
          <a:lstStyle/>
          <a:p>
            <a:r>
              <a:rPr lang="en-US" sz="3200" dirty="0"/>
              <a:t>Contribution limitations based on account value</a:t>
            </a:r>
          </a:p>
          <a:p>
            <a:r>
              <a:rPr lang="en-US" sz="3200" dirty="0"/>
              <a:t>Increased RMD for high balance accounts</a:t>
            </a:r>
          </a:p>
          <a:p>
            <a:r>
              <a:rPr lang="en-US" sz="3200" dirty="0"/>
              <a:t>Elimination of Roth Conversion for high </a:t>
            </a:r>
            <a:r>
              <a:rPr lang="en-US" sz="3200"/>
              <a:t>income taxpayers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6590B7-33F6-401F-ABBE-CB298353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498" y="6516865"/>
            <a:ext cx="6062145" cy="228600"/>
          </a:xfrm>
        </p:spPr>
        <p:txBody>
          <a:bodyPr/>
          <a:lstStyle/>
          <a:p>
            <a:r>
              <a:rPr lang="en-US" dirty="0"/>
              <a:t>© 2021 Katz </a:t>
            </a:r>
            <a:r>
              <a:rPr lang="en-US" dirty="0" err="1"/>
              <a:t>chwat</a:t>
            </a:r>
            <a:r>
              <a:rPr lang="en-US" dirty="0"/>
              <a:t>, pc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383766-FC0C-9147-8B35-359DBEDE8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6" y="5163368"/>
            <a:ext cx="1295402" cy="102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5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459</Words>
  <Application>Microsoft Office PowerPoint</Application>
  <PresentationFormat>Custom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Euphemia</vt:lpstr>
      <vt:lpstr>Striped Border 16x9</vt:lpstr>
      <vt:lpstr>Tax Planning for IRAs In 2021 and Beyond   </vt:lpstr>
      <vt:lpstr>The Power of Compound Interest</vt:lpstr>
      <vt:lpstr>Distributions During Life</vt:lpstr>
      <vt:lpstr>Lifetime Required Minimum Distributions </vt:lpstr>
      <vt:lpstr>Effect of Death on RMD</vt:lpstr>
      <vt:lpstr>Effect of Death on RMD</vt:lpstr>
      <vt:lpstr>Using Trusts as IRA Beneficiary</vt:lpstr>
      <vt:lpstr>CARES Act Changes</vt:lpstr>
      <vt:lpstr>Potential Changes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2017-11-01T17:39:27Z</dcterms:created>
  <dcterms:modified xsi:type="dcterms:W3CDTF">2021-10-20T13:19:40Z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