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1"/>
  </p:sldMasterIdLst>
  <p:notesMasterIdLst>
    <p:notesMasterId r:id="rId13"/>
  </p:notesMasterIdLst>
  <p:sldIdLst>
    <p:sldId id="25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Garamond Premr Pro Disp" panose="02020402060506020403" charset="0"/>
      <p:regular r:id="rId20"/>
      <p:bold r:id="rId21"/>
      <p:italic r:id="rId22"/>
      <p:boldItalic r:id="rId23"/>
    </p:embeddedFont>
  </p:embeddedFontLst>
  <p:custDataLst>
    <p:custData r:id="rId2"/>
    <p:custData r:id="rId4"/>
    <p:custData r:id="rId3"/>
    <p:custData r:id="rId9"/>
    <p:custData r:id="rId5"/>
    <p:custData r:id="rId7"/>
    <p:custData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806500"/>
    <a:srgbClr val="0A3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B4172-2843-47D0-91A2-30E6F08A4F65}" v="90" dt="2022-01-27T19:26:45.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8"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C9316-B183-4F36-B745-4950DE6692C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3A103-AD3F-4FC1-82A8-D05BFC7C71A7}" type="slidenum">
              <a:rPr lang="en-US" smtClean="0"/>
              <a:t>‹#›</a:t>
            </a:fld>
            <a:endParaRPr lang="en-US"/>
          </a:p>
        </p:txBody>
      </p:sp>
    </p:spTree>
    <p:extLst>
      <p:ext uri="{BB962C8B-B14F-4D97-AF65-F5344CB8AC3E}">
        <p14:creationId xmlns:p14="http://schemas.microsoft.com/office/powerpoint/2010/main" val="1338978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53A103-AD3F-4FC1-82A8-D05BFC7C71A7}" type="slidenum">
              <a:rPr lang="en-US" smtClean="0"/>
              <a:t>1</a:t>
            </a:fld>
            <a:endParaRPr lang="en-US"/>
          </a:p>
        </p:txBody>
      </p:sp>
    </p:spTree>
    <p:extLst>
      <p:ext uri="{BB962C8B-B14F-4D97-AF65-F5344CB8AC3E}">
        <p14:creationId xmlns:p14="http://schemas.microsoft.com/office/powerpoint/2010/main" val="361911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DB03A-DF3C-4BAB-87AF-D2F3EB2BAF1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B70856-0388-4A23-AFA9-705BB2C54CD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00469-C848-4F67-91C5-9FA90F910067}"/>
              </a:ext>
            </a:extLst>
          </p:cNvPr>
          <p:cNvSpPr>
            <a:spLocks noGrp="1"/>
          </p:cNvSpPr>
          <p:nvPr>
            <p:ph type="dt" sz="half" idx="10"/>
          </p:nvPr>
        </p:nvSpPr>
        <p:spPr>
          <a:xfrm>
            <a:off x="838200" y="6356350"/>
            <a:ext cx="2743200" cy="365125"/>
          </a:xfrm>
          <a:prstGeom prst="rect">
            <a:avLst/>
          </a:prstGeom>
        </p:spPr>
        <p:txBody>
          <a:bodyPr/>
          <a:lstStyle/>
          <a:p>
            <a:fld id="{AF09E6E5-7BA0-4C23-9E7B-6EA1FF63A4D3}" type="datetimeFigureOut">
              <a:rPr lang="en-US" smtClean="0"/>
              <a:t>8/17/2022</a:t>
            </a:fld>
            <a:endParaRPr lang="en-US"/>
          </a:p>
        </p:txBody>
      </p:sp>
      <p:sp>
        <p:nvSpPr>
          <p:cNvPr id="5" name="Footer Placeholder 4">
            <a:extLst>
              <a:ext uri="{FF2B5EF4-FFF2-40B4-BE49-F238E27FC236}">
                <a16:creationId xmlns:a16="http://schemas.microsoft.com/office/drawing/2014/main" id="{5CC4B8DE-625C-4B07-8648-60FFC9A1D2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0599C2-C616-4D41-B4A7-C6D32BCC80C1}"/>
              </a:ext>
            </a:extLst>
          </p:cNvPr>
          <p:cNvSpPr>
            <a:spLocks noGrp="1"/>
          </p:cNvSpPr>
          <p:nvPr>
            <p:ph type="sldNum" sz="quarter" idx="12"/>
          </p:nvPr>
        </p:nvSpPr>
        <p:spPr>
          <a:xfrm>
            <a:off x="8610600" y="6356350"/>
            <a:ext cx="2743200" cy="365125"/>
          </a:xfrm>
          <a:prstGeom prst="rect">
            <a:avLst/>
          </a:prstGeom>
        </p:spPr>
        <p:txBody>
          <a:bodyPr/>
          <a:lstStyle/>
          <a:p>
            <a:fld id="{C129E4B5-5831-44BC-93A8-6E6981FADF5D}" type="slidenum">
              <a:rPr lang="en-US" smtClean="0"/>
              <a:t>‹#›</a:t>
            </a:fld>
            <a:endParaRPr lang="en-US"/>
          </a:p>
        </p:txBody>
      </p:sp>
    </p:spTree>
    <p:extLst>
      <p:ext uri="{BB962C8B-B14F-4D97-AF65-F5344CB8AC3E}">
        <p14:creationId xmlns:p14="http://schemas.microsoft.com/office/powerpoint/2010/main" val="1168443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2CE7E49D-4D80-46EF-8755-C05C9563B748}"/>
              </a:ext>
            </a:extLst>
          </p:cNvPr>
          <p:cNvSpPr txBox="1">
            <a:spLocks/>
          </p:cNvSpPr>
          <p:nvPr userDrawn="1"/>
        </p:nvSpPr>
        <p:spPr>
          <a:xfrm>
            <a:off x="640081" y="1408949"/>
            <a:ext cx="10512424" cy="435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B4B"/>
              </a:solidFill>
              <a:effectLst/>
              <a:uLnTx/>
              <a:uFillTx/>
              <a:latin typeface="Neue Haas Unica Pro Light"/>
              <a:ea typeface="+mn-ea"/>
              <a:cs typeface="+mn-cs"/>
            </a:endParaRPr>
          </a:p>
        </p:txBody>
      </p:sp>
      <p:sp>
        <p:nvSpPr>
          <p:cNvPr id="13" name="Title Placeholder 2">
            <a:extLst>
              <a:ext uri="{FF2B5EF4-FFF2-40B4-BE49-F238E27FC236}">
                <a16:creationId xmlns:a16="http://schemas.microsoft.com/office/drawing/2014/main" id="{AB95CBCB-D5B0-46F4-A22C-5A2903D0DFA6}"/>
              </a:ext>
            </a:extLst>
          </p:cNvPr>
          <p:cNvSpPr txBox="1">
            <a:spLocks/>
          </p:cNvSpPr>
          <p:nvPr userDrawn="1"/>
        </p:nvSpPr>
        <p:spPr>
          <a:xfrm>
            <a:off x="632055" y="365761"/>
            <a:ext cx="9143712" cy="5592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B4B4B"/>
              </a:solidFill>
              <a:effectLst/>
              <a:uLnTx/>
              <a:uFillTx/>
              <a:latin typeface="Garamond Premr Pro Disp"/>
              <a:ea typeface="+mj-ea"/>
              <a:cs typeface="+mj-cs"/>
            </a:endParaRPr>
          </a:p>
        </p:txBody>
      </p:sp>
      <p:sp>
        <p:nvSpPr>
          <p:cNvPr id="14" name="Slide Number Placeholder 5">
            <a:extLst>
              <a:ext uri="{FF2B5EF4-FFF2-40B4-BE49-F238E27FC236}">
                <a16:creationId xmlns:a16="http://schemas.microsoft.com/office/drawing/2014/main" id="{950B0EB6-2C46-4E09-8BF9-C6E9D0252CE2}"/>
              </a:ext>
            </a:extLst>
          </p:cNvPr>
          <p:cNvSpPr txBox="1">
            <a:spLocks/>
          </p:cNvSpPr>
          <p:nvPr userDrawn="1"/>
        </p:nvSpPr>
        <p:spPr>
          <a:xfrm>
            <a:off x="11566075" y="6515144"/>
            <a:ext cx="414843" cy="203434"/>
          </a:xfrm>
          <a:prstGeom prst="rect">
            <a:avLst/>
          </a:prstGeom>
        </p:spPr>
        <p:txBody>
          <a:bodyPr vert="horz" lIns="0" tIns="0" rIns="0" bIns="0" rtlCol="0" anchor="t" anchorCtr="0"/>
          <a:lstStyle>
            <a:defPPr>
              <a:defRPr lang="en-US"/>
            </a:defPPr>
            <a:lvl1pPr marL="0" algn="ctr" defTabSz="914240" rtl="0" eaLnBrk="1" latinLnBrk="0" hangingPunct="1">
              <a:defRPr sz="1100" b="0" i="0" kern="1200">
                <a:solidFill>
                  <a:schemeClr val="bg1"/>
                </a:solidFill>
                <a:latin typeface="Neue Haas Unica Pro Medium" panose="020B0604030206020203" pitchFamily="34" charset="0"/>
                <a:ea typeface="Neue Haas Unica Pro Medium" panose="020B0604030206020203" pitchFamily="34" charset="0"/>
                <a:cs typeface="Neue Haas Unica Pro Medium" panose="020B0604030206020203" pitchFamily="34" charset="0"/>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a:lstStyle>
          <a:p>
            <a:pPr algn="l"/>
            <a:r>
              <a:rPr lang="en-US" sz="1000" dirty="0">
                <a:solidFill>
                  <a:srgbClr val="4B4B4B"/>
                </a:solidFill>
                <a:latin typeface="Neue Haas Unica Pro Light" panose="020B0404030206020203" pitchFamily="34" charset="77"/>
              </a:rPr>
              <a:t>|    </a:t>
            </a:r>
            <a:fld id="{9F9B10BE-C604-FE42-B2B9-4C2434EF8499}" type="slidenum">
              <a:rPr lang="en-US" sz="1000" smtClean="0">
                <a:solidFill>
                  <a:srgbClr val="4B4B4B"/>
                </a:solidFill>
                <a:latin typeface="Neue Haas Unica Pro Light" panose="020B0404030206020203" pitchFamily="34" charset="77"/>
              </a:rPr>
              <a:pPr algn="l"/>
              <a:t>‹#›</a:t>
            </a:fld>
            <a:endParaRPr lang="en-US" sz="1000" dirty="0">
              <a:solidFill>
                <a:srgbClr val="4B4B4B"/>
              </a:solidFill>
              <a:latin typeface="Neue Haas Unica Pro Light" panose="020B0404030206020203" pitchFamily="34" charset="77"/>
            </a:endParaRPr>
          </a:p>
        </p:txBody>
      </p:sp>
      <p:pic>
        <p:nvPicPr>
          <p:cNvPr id="15" name="Picture 14">
            <a:extLst>
              <a:ext uri="{FF2B5EF4-FFF2-40B4-BE49-F238E27FC236}">
                <a16:creationId xmlns:a16="http://schemas.microsoft.com/office/drawing/2014/main" id="{A5D693E7-D8DD-47AB-9FE4-562696A16F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80978" y="6469202"/>
            <a:ext cx="1269470" cy="176900"/>
          </a:xfrm>
          <a:prstGeom prst="rect">
            <a:avLst/>
          </a:prstGeom>
        </p:spPr>
      </p:pic>
      <p:cxnSp>
        <p:nvCxnSpPr>
          <p:cNvPr id="16" name="Straight Connector 15">
            <a:extLst>
              <a:ext uri="{FF2B5EF4-FFF2-40B4-BE49-F238E27FC236}">
                <a16:creationId xmlns:a16="http://schemas.microsoft.com/office/drawing/2014/main" id="{63D20DAE-1BDD-4BC7-BC28-597BCB089B64}"/>
              </a:ext>
            </a:extLst>
          </p:cNvPr>
          <p:cNvCxnSpPr>
            <a:cxnSpLocks/>
          </p:cNvCxnSpPr>
          <p:nvPr userDrawn="1"/>
        </p:nvCxnSpPr>
        <p:spPr>
          <a:xfrm>
            <a:off x="714179" y="6587597"/>
            <a:ext cx="9327745" cy="0"/>
          </a:xfrm>
          <a:prstGeom prst="line">
            <a:avLst/>
          </a:prstGeom>
          <a:noFill/>
          <a:ln w="6350" cap="flat" cmpd="sng" algn="ctr">
            <a:solidFill>
              <a:srgbClr val="AB8321"/>
            </a:solidFill>
            <a:prstDash val="solid"/>
            <a:miter lim="800000"/>
          </a:ln>
          <a:effectLst/>
        </p:spPr>
      </p:cxnSp>
    </p:spTree>
    <p:extLst>
      <p:ext uri="{BB962C8B-B14F-4D97-AF65-F5344CB8AC3E}">
        <p14:creationId xmlns:p14="http://schemas.microsoft.com/office/powerpoint/2010/main" val="18541115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C5F3F65-B851-40D3-8B34-74D7EEDEEA35}"/>
              </a:ext>
            </a:extLst>
          </p:cNvPr>
          <p:cNvSpPr txBox="1">
            <a:spLocks/>
          </p:cNvSpPr>
          <p:nvPr/>
        </p:nvSpPr>
        <p:spPr>
          <a:xfrm>
            <a:off x="409572" y="3067739"/>
            <a:ext cx="3138688" cy="2625817"/>
          </a:xfrm>
          <a:prstGeom prst="rect">
            <a:avLst/>
          </a:prstGeom>
        </p:spPr>
        <p:txBody>
          <a:bodyPr vert="horz" lIns="91440" tIns="45720" rIns="91440" bIns="45720" rtlCol="0">
            <a:noAutofit/>
          </a:bodyPr>
          <a:lstStyle>
            <a:lvl1pPr marL="0" indent="-137160" algn="r" defTabSz="1218987" rtl="0" eaLnBrk="1" latinLnBrk="0" hangingPunct="1">
              <a:lnSpc>
                <a:spcPct val="90000"/>
              </a:lnSpc>
              <a:spcBef>
                <a:spcPts val="0"/>
              </a:spcBef>
              <a:buFontTx/>
              <a:buNone/>
              <a:defRPr sz="1800" b="0" i="0" kern="1200" baseline="0">
                <a:solidFill>
                  <a:schemeClr val="tx1"/>
                </a:solidFill>
                <a:latin typeface="Garamond Premr Pro Disp" panose="02020402060506020403" pitchFamily="18" charset="0"/>
                <a:ea typeface="Garamond Premr Pro Disp" pitchFamily="18" charset="0"/>
                <a:cs typeface="Garamond Premr Pro Disp" pitchFamily="18" charset="0"/>
              </a:defRPr>
            </a:lvl1pPr>
            <a:lvl2pPr marL="0" indent="0" algn="r" defTabSz="1218987" rtl="0" eaLnBrk="1" latinLnBrk="0" hangingPunct="1">
              <a:lnSpc>
                <a:spcPct val="90000"/>
              </a:lnSpc>
              <a:spcBef>
                <a:spcPts val="1000"/>
              </a:spcBef>
              <a:buFontTx/>
              <a:buNone/>
              <a:defRPr sz="1200" b="0" i="0" kern="1200">
                <a:solidFill>
                  <a:schemeClr val="tx1"/>
                </a:solidFill>
                <a:latin typeface="Neue Haas Unica Pro Medium" charset="0"/>
                <a:ea typeface="Neue Haas Unica Pro Medium" charset="0"/>
                <a:cs typeface="Neue Haas Unica Pro Medium" charset="0"/>
              </a:defRPr>
            </a:lvl2pPr>
            <a:lvl3pPr marL="0" indent="0" algn="r" defTabSz="1218987" rtl="0" eaLnBrk="1" latinLnBrk="0" hangingPunct="1">
              <a:lnSpc>
                <a:spcPct val="90000"/>
              </a:lnSpc>
              <a:spcBef>
                <a:spcPts val="0"/>
              </a:spcBef>
              <a:buFontTx/>
              <a:buNone/>
              <a:defRPr sz="1200" b="0" i="0" kern="1200">
                <a:solidFill>
                  <a:schemeClr val="tx1"/>
                </a:solidFill>
                <a:latin typeface="Neue Haas Unica Pro Light" charset="0"/>
                <a:ea typeface="Neue Haas Unica Pro Light" charset="0"/>
                <a:cs typeface="Neue Haas Unica Pro Light" charset="0"/>
              </a:defRPr>
            </a:lvl3pPr>
            <a:lvl4pPr marL="137160" indent="-243797" algn="l" defTabSz="1218987" rtl="0" eaLnBrk="1" latinLnBrk="0" hangingPunct="1">
              <a:lnSpc>
                <a:spcPct val="110000"/>
              </a:lnSpc>
              <a:spcBef>
                <a:spcPts val="1333"/>
              </a:spcBef>
              <a:buFont typeface="Arial"/>
              <a:buChar char="•"/>
              <a:defRPr sz="1400" b="0" i="0" kern="1200">
                <a:solidFill>
                  <a:schemeClr val="tx1"/>
                </a:solidFill>
                <a:latin typeface="Neue Haas Unica Pro Light" charset="0"/>
                <a:ea typeface="Neue Haas Unica Pro Light" charset="0"/>
                <a:cs typeface="Neue Haas Unica Pro Light" charset="0"/>
              </a:defRPr>
            </a:lvl4pPr>
            <a:lvl5pPr marL="137160" indent="-304747" algn="l" defTabSz="1218987" rtl="0" eaLnBrk="1" latinLnBrk="0" hangingPunct="1">
              <a:lnSpc>
                <a:spcPct val="110000"/>
              </a:lnSpc>
              <a:spcBef>
                <a:spcPts val="1333"/>
              </a:spcBef>
              <a:buSzPct val="100000"/>
              <a:buFont typeface="Arial" charset="0"/>
              <a:buChar char="•"/>
              <a:defRPr sz="12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0" marR="0" lvl="0" indent="-137160" algn="r" defTabSz="1218987" rtl="0" eaLnBrk="1" fontAlgn="auto" latinLnBrk="0" hangingPunct="1">
              <a:lnSpc>
                <a:spcPct val="90000"/>
              </a:lnSpc>
              <a:spcBef>
                <a:spcPts val="0"/>
              </a:spcBef>
              <a:spcAft>
                <a:spcPts val="1000"/>
              </a:spcAft>
              <a:buClrTx/>
              <a:buSzTx/>
              <a:buFontTx/>
              <a:buNone/>
              <a:tabLst/>
              <a:defRPr/>
            </a:pPr>
            <a:r>
              <a:rPr kumimoji="0" lang="en-US" sz="2000" b="0" i="0" u="none" strike="noStrike" kern="1200" cap="none" spc="0" normalizeH="0" baseline="0" noProof="0" dirty="0">
                <a:ln>
                  <a:noFill/>
                </a:ln>
                <a:solidFill>
                  <a:srgbClr val="4B4B4B"/>
                </a:solidFill>
                <a:effectLst/>
                <a:uLnTx/>
                <a:uFillTx/>
                <a:latin typeface="Garamond Premr Pro Disp" panose="02020402060506020403" pitchFamily="18" charset="0"/>
              </a:rPr>
              <a:t>Ray Radigan</a:t>
            </a:r>
          </a:p>
          <a:p>
            <a:pPr marL="0" marR="0" lvl="1" indent="0" algn="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B4B4B"/>
                </a:solidFill>
                <a:effectLst/>
                <a:uLnTx/>
                <a:uFillTx/>
                <a:latin typeface="Neue Haas Unica Pro Medium" charset="0"/>
              </a:rPr>
              <a:t>Senior Managing Director,</a:t>
            </a:r>
            <a:br>
              <a:rPr kumimoji="0" lang="en-US" sz="1200" b="0" i="0" u="none" strike="noStrike" kern="1200" cap="none" spc="0" normalizeH="0" baseline="0" noProof="0" dirty="0">
                <a:ln>
                  <a:noFill/>
                </a:ln>
                <a:solidFill>
                  <a:srgbClr val="4B4B4B"/>
                </a:solidFill>
                <a:effectLst/>
                <a:uLnTx/>
                <a:uFillTx/>
                <a:latin typeface="Neue Haas Unica Pro Medium" charset="0"/>
              </a:rPr>
            </a:br>
            <a:r>
              <a:rPr kumimoji="0" lang="en-US" sz="1200" b="0" i="0" u="none" strike="noStrike" kern="1200" cap="none" spc="0" normalizeH="0" baseline="0" noProof="0" dirty="0">
                <a:ln>
                  <a:noFill/>
                </a:ln>
                <a:solidFill>
                  <a:srgbClr val="4B4B4B"/>
                </a:solidFill>
                <a:effectLst/>
                <a:uLnTx/>
                <a:uFillTx/>
                <a:latin typeface="Neue Haas Unica Pro Medium" charset="0"/>
              </a:rPr>
              <a:t>Senior Trust Officer &amp; Regional Lead
</a:t>
            </a:r>
            <a:r>
              <a:rPr kumimoji="0" lang="en-US" sz="1200" b="0" i="0" u="none" strike="noStrike" kern="1200" cap="none" spc="0" normalizeH="0" baseline="0" noProof="0" dirty="0">
                <a:ln>
                  <a:noFill/>
                </a:ln>
                <a:solidFill>
                  <a:srgbClr val="4B4B4B"/>
                </a:solidFill>
                <a:effectLst/>
                <a:uLnTx/>
                <a:uFillTx/>
                <a:latin typeface="Neue Haas Unica Pro Light" panose="020B0404030206020203" pitchFamily="34" charset="0"/>
              </a:rPr>
              <a:t>(212) 453-6259
rradigan@firstrepublic.com</a:t>
            </a:r>
          </a:p>
          <a:p>
            <a:pPr lvl="1">
              <a:lnSpc>
                <a:spcPct val="100000"/>
              </a:lnSpc>
              <a:spcBef>
                <a:spcPts val="0"/>
              </a:spcBef>
              <a:defRPr/>
            </a:pPr>
            <a:r>
              <a:rPr lang="en-US" dirty="0">
                <a:solidFill>
                  <a:srgbClr val="4B4B4B"/>
                </a:solidFill>
                <a:latin typeface="Neue Haas Unica Pro Light" panose="020B0404030206020203" pitchFamily="34" charset="0"/>
              </a:rPr>
              <a:t>First Republic </a:t>
            </a:r>
            <a:r>
              <a:rPr lang="en-US" sz="1200" dirty="0">
                <a:solidFill>
                  <a:srgbClr val="4B4B4B"/>
                </a:solidFill>
                <a:latin typeface="Neue Haas Unica Pro Light" panose="020B0404030206020203" pitchFamily="34" charset="0"/>
              </a:rPr>
              <a:t>Private Wealth Management</a:t>
            </a:r>
            <a:endParaRPr kumimoji="0" lang="en-US" sz="800" b="0" i="0" u="none" strike="noStrike" kern="1200" cap="none" spc="0" normalizeH="0" baseline="0" noProof="0" dirty="0">
              <a:ln>
                <a:noFill/>
              </a:ln>
              <a:solidFill>
                <a:srgbClr val="4B4B4B"/>
              </a:solidFill>
              <a:effectLst/>
              <a:uLnTx/>
              <a:uFillTx/>
              <a:latin typeface="Neue Haas Unica Pro Light" panose="020B0404030206020203" pitchFamily="34" charset="0"/>
            </a:endParaRPr>
          </a:p>
          <a:p>
            <a:pPr marL="0" marR="0" lvl="1"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B4B4B"/>
              </a:solidFill>
              <a:effectLst/>
              <a:uLnTx/>
              <a:uFillTx/>
              <a:latin typeface="Neue Haas Unica Pro Light" panose="020B0404030206020203" pitchFamily="34" charset="0"/>
            </a:endParaRPr>
          </a:p>
        </p:txBody>
      </p:sp>
      <p:pic>
        <p:nvPicPr>
          <p:cNvPr id="12" name="Picture 11">
            <a:extLst>
              <a:ext uri="{FF2B5EF4-FFF2-40B4-BE49-F238E27FC236}">
                <a16:creationId xmlns:a16="http://schemas.microsoft.com/office/drawing/2014/main" id="{7807546C-AD28-498D-B9AE-A95B0DFE3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946" y="803928"/>
            <a:ext cx="1781063" cy="2095369"/>
          </a:xfrm>
          <a:prstGeom prst="rect">
            <a:avLst/>
          </a:prstGeom>
        </p:spPr>
      </p:pic>
      <p:sp>
        <p:nvSpPr>
          <p:cNvPr id="407" name="TextBox 406">
            <a:extLst>
              <a:ext uri="{FF2B5EF4-FFF2-40B4-BE49-F238E27FC236}">
                <a16:creationId xmlns:a16="http://schemas.microsoft.com/office/drawing/2014/main" id="{9700E46D-2CD9-48AA-B7C1-0A51918F512A}"/>
              </a:ext>
            </a:extLst>
          </p:cNvPr>
          <p:cNvSpPr txBox="1"/>
          <p:nvPr/>
        </p:nvSpPr>
        <p:spPr>
          <a:xfrm>
            <a:off x="4007922" y="748932"/>
            <a:ext cx="7504204" cy="3459217"/>
          </a:xfrm>
          <a:prstGeom prst="rect">
            <a:avLst/>
          </a:prstGeom>
          <a:noFill/>
        </p:spPr>
        <p:txBody>
          <a:bodyPr wrap="square" rtlCol="0">
            <a:spAutoFit/>
          </a:bodyPr>
          <a:lstStyle/>
          <a:p>
            <a:pPr>
              <a:lnSpc>
                <a:spcPct val="114000"/>
              </a:lnSpc>
              <a:spcBef>
                <a:spcPts val="1000"/>
              </a:spcBef>
            </a:pPr>
            <a:r>
              <a:rPr lang="en-US" sz="1200" dirty="0">
                <a:solidFill>
                  <a:srgbClr val="4B4B4B"/>
                </a:solidFill>
                <a:latin typeface="Neue Haas Unica Pro Light" panose="020B0404030206020203" pitchFamily="34" charset="0"/>
              </a:rPr>
              <a:t>Raymond C. Radigan is a Senior Managing Director and Regional Team Lead with First Republic Trust Company. 
Mr. Radigan has more than 30 years of experience managing the administration of complex trust and estate accounts and offering comprehensive financial and estate planning advice to high net worth individuals. 
Prior to joining First Republic, Mr. Radigan managed the trust and financial planning activity for TD Bank and held senior leadership roles at US Bank and U.S. Trust. Mr. Radigan was also a member of the board of directors of the New York Bankers Association.
Mr. Radigan is a frequent speaker at estate planning seminars offered by the American Bankers Association, New York State Bar Association, New York Bankers Association, Practicing Law Institute and New York State CPA Society. He is an emeritus member of the board of directors of the Long Island Community Foundation.
He is a graduate of St. John’s University School of Law and received his undergraduate degree from Boston College, graduating from the School of Management’s Honors Program.
Wealth Management Experience: Since 1988</a:t>
            </a:r>
          </a:p>
        </p:txBody>
      </p:sp>
    </p:spTree>
    <p:extLst>
      <p:ext uri="{BB962C8B-B14F-4D97-AF65-F5344CB8AC3E}">
        <p14:creationId xmlns:p14="http://schemas.microsoft.com/office/powerpoint/2010/main" val="3706923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ct:contentTypeSchema xmlns:ct="http://schemas.microsoft.com/office/2006/metadata/contentType" xmlns:ma="http://schemas.microsoft.com/office/2006/metadata/properties/metaAttributes" ct:_="" ma:_="" ma:contentTypeName="Document" ma:contentTypeID="0x01010090762851CBA8B04C9D3F9CA2C69BC867" ma:contentTypeVersion="15" ma:contentTypeDescription="Create a new document." ma:contentTypeScope="" ma:versionID="0ad9366c47125b2e67417d3ae5f3d3c8">
  <xsd:schema xmlns:xsd="http://www.w3.org/2001/XMLSchema" xmlns:xs="http://www.w3.org/2001/XMLSchema" xmlns:p="http://schemas.microsoft.com/office/2006/metadata/properties" xmlns:ns2="a16f7b73-3109-4eb5-82e2-69768d795078" xmlns:ns3="aadcfb58-bf08-4184-b466-25707c825d42" targetNamespace="http://schemas.microsoft.com/office/2006/metadata/properties" ma:root="true" ma:fieldsID="0711b226e10dbf90c446eb23add53c8b" ns2:_="" ns3:_="">
    <xsd:import namespace="a16f7b73-3109-4eb5-82e2-69768d795078"/>
    <xsd:import namespace="aadcfb58-bf08-4184-b466-25707c825d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ContentManagerFolder"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f7b73-3109-4eb5-82e2-69768d7950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ContentManagerFolder" ma:index="20" nillable="true" ma:displayName="Content Manager Folder" ma:description="This column identifies the line of business that owners the marketing material. " ma:format="Dropdown" ma:internalName="ContentManagerFolder">
      <xsd:simpleType>
        <xsd:restriction base="dms:Choice">
          <xsd:enumeration value="01-Brokerage Services"/>
          <xsd:enumeration value="02-Eagle Invest"/>
          <xsd:enumeration value="03-Family Engagement &amp; Governance"/>
          <xsd:enumeration value="04-Family Wealth Resources"/>
          <xsd:enumeration value="05-Philanthropy"/>
          <xsd:enumeration value="06-Financial Planning"/>
          <xsd:enumeration value="07-Foreign Exchange"/>
          <xsd:enumeration value="08-Insurance Services"/>
          <xsd:enumeration value="09-Financial Planning"/>
          <xsd:enumeration value="10-Investment Management"/>
          <xsd:enumeration value="11-Retirement Plan Consulting Services"/>
          <xsd:enumeration value="12-Security Based Lending"/>
          <xsd:enumeration value="13-Trust Services"/>
          <xsd:enumeration value="14-PWM Overview"/>
        </xsd:restriction>
      </xsd:simpleType>
    </xsd:element>
    <xsd:element name="Status" ma:index="21" nillable="true" ma:displayName="Status" ma:format="RadioButtons" ma:internalName="Status">
      <xsd:simpleType>
        <xsd:restriction base="dms:Choice">
          <xsd:enumeration value="Ready to upload"/>
          <xsd:enumeration value="Uploaded to Seismic"/>
        </xsd:restriction>
      </xsd:simpleType>
    </xsd:element>
  </xsd:schema>
  <xsd:schema xmlns:xsd="http://www.w3.org/2001/XMLSchema" xmlns:xs="http://www.w3.org/2001/XMLSchema" xmlns:dms="http://schemas.microsoft.com/office/2006/documentManagement/types" xmlns:pc="http://schemas.microsoft.com/office/infopath/2007/PartnerControls" targetNamespace="aadcfb58-bf08-4184-b466-25707c825d4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Definition name="AD_HOC" displayName="AD_HOC" id="58e650ad-4691-4639-ac4c-eba468db5211" isdomainofvalue="False" dataSourceId="de897825-9e2d-4986-853c-c473649969e4"/>
</file>

<file path=customXml/item3.xml><?xml version="1.0" encoding="utf-8"?>
<VariableListDefinition name="System" displayName="System" id="4e818fa0-830b-4d97-a8e8-ecfe3375fa8c" isdomainofvalue="False" dataSourceId="32724adc-1f2f-4497-bc83-026bbdb91cc6"/>
</file>

<file path=customXml/item4.xml><?xml version="1.0" encoding="utf-8"?>
<VariableList UniqueId="4e818fa0-830b-4d97-a8e8-ecfe3375fa8c" Name="System" ContentType="XML" MajorVersion="0" MinorVersion="1" isLocalCopy="False" IsBaseObject="False" DataSourceId="32724adc-1f2f-4497-bc83-026bbdb91cc6" DataSourceMajorVersion="0" DataSourceMinorVersion="1"/>
</file>

<file path=customXml/item5.xml><?xml version="1.0" encoding="utf-8"?>
<VariableList UniqueId="6ae4aede-39f9-4f3f-996c-4e46011199ed" Name="Computed" ContentType="XML" MajorVersion="0" MinorVersion="1" isLocalCopy="False" IsBaseObject="False" DataSourceId="2732be5d-58d9-4237-bf4d-d8dd827e0d5a" DataSourceMajorVersion="0" DataSourceMinorVersion="1"/>
</file>

<file path=customXml/item6.xml><?xml version="1.0" encoding="utf-8"?>
<VariableList UniqueId="58e650ad-4691-4639-ac4c-eba468db5211" Name="AD_HOC" ContentType="XML" MajorVersion="0" MinorVersion="1" isLocalCopy="False" IsBaseObject="False" DataSourceId="de897825-9e2d-4986-853c-c473649969e4" DataSourceMajorVersion="0" DataSourceMinorVersion="1"/>
</file>

<file path=customXml/item7.xml><?xml version="1.0" encoding="utf-8"?>
<VariableListDefinition name="Computed" displayName="Computed" id="6ae4aede-39f9-4f3f-996c-4e46011199ed" isdomainofvalue="False" dataSourceId="2732be5d-58d9-4237-bf4d-d8dd827e0d5a"/>
</file>

<file path=customXml/item8.xml><?xml version="1.0" encoding="utf-8"?>
<p:properties xmlns:p="http://schemas.microsoft.com/office/2006/metadata/properties" xmlns:xsi="http://www.w3.org/2001/XMLSchema-instance" xmlns:pc="http://schemas.microsoft.com/office/infopath/2007/PartnerControls">
  <documentManagement>
    <ContentManagerFolder xmlns="a16f7b73-3109-4eb5-82e2-69768d795078" xsi:nil="true"/>
    <Status xmlns="a16f7b73-3109-4eb5-82e2-69768d795078" xsi:nil="true"/>
  </documentManagement>
</p:properties>
</file>

<file path=customXml/item9.xml><?xml version="1.0" encoding="utf-8"?>
<AllExternalAdhocVariableMappings/>
</file>

<file path=customXml/itemProps1.xml><?xml version="1.0" encoding="utf-8"?>
<ds:datastoreItem xmlns:ds="http://schemas.openxmlformats.org/officeDocument/2006/customXml" ds:itemID="{F81E3110-16A0-4F2C-835C-765011A4C4A1}">
  <ds:schemaRefs>
    <ds:schemaRef ds:uri="http://schemas.microsoft.com/sharepoint/v3/contenttype/forms"/>
  </ds:schemaRefs>
</ds:datastoreItem>
</file>

<file path=customXml/itemProps10.xml><?xml version="1.0" encoding="utf-8"?>
<ds:datastoreItem xmlns:ds="http://schemas.openxmlformats.org/officeDocument/2006/customXml" ds:itemID="{DFF32ABB-0259-40F8-A1E3-DCFF75A6A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f7b73-3109-4eb5-82e2-69768d795078"/>
    <ds:schemaRef ds:uri="aadcfb58-bf08-4184-b466-25707c825d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79E97B-E66E-4A02-8D9B-5185F2A72DCA}">
  <ds:schemaRefs/>
</ds:datastoreItem>
</file>

<file path=customXml/itemProps3.xml><?xml version="1.0" encoding="utf-8"?>
<ds:datastoreItem xmlns:ds="http://schemas.openxmlformats.org/officeDocument/2006/customXml" ds:itemID="{2906B102-228E-4576-9A47-72C6FAA47474}">
  <ds:schemaRefs/>
</ds:datastoreItem>
</file>

<file path=customXml/itemProps4.xml><?xml version="1.0" encoding="utf-8"?>
<ds:datastoreItem xmlns:ds="http://schemas.openxmlformats.org/officeDocument/2006/customXml" ds:itemID="{0EA89115-7564-4889-B9D7-3716B60E7338}">
  <ds:schemaRefs/>
</ds:datastoreItem>
</file>

<file path=customXml/itemProps5.xml><?xml version="1.0" encoding="utf-8"?>
<ds:datastoreItem xmlns:ds="http://schemas.openxmlformats.org/officeDocument/2006/customXml" ds:itemID="{F19CF232-9831-46E9-91E0-D525BAC9740D}">
  <ds:schemaRefs/>
</ds:datastoreItem>
</file>

<file path=customXml/itemProps6.xml><?xml version="1.0" encoding="utf-8"?>
<ds:datastoreItem xmlns:ds="http://schemas.openxmlformats.org/officeDocument/2006/customXml" ds:itemID="{4994B1F8-CCED-4A52-809E-0F0B0237E3AD}">
  <ds:schemaRefs/>
</ds:datastoreItem>
</file>

<file path=customXml/itemProps7.xml><?xml version="1.0" encoding="utf-8"?>
<ds:datastoreItem xmlns:ds="http://schemas.openxmlformats.org/officeDocument/2006/customXml" ds:itemID="{7067E3E5-70AF-4B74-AF7D-DD35D089C0AD}">
  <ds:schemaRefs/>
</ds:datastoreItem>
</file>

<file path=customXml/itemProps8.xml><?xml version="1.0" encoding="utf-8"?>
<ds:datastoreItem xmlns:ds="http://schemas.openxmlformats.org/officeDocument/2006/customXml" ds:itemID="{DADA259F-0819-406C-BDAE-30E4F18ACE80}">
  <ds:schemaRefs>
    <ds:schemaRef ds:uri="http://schemas.microsoft.com/office/2006/metadata/properties"/>
    <ds:schemaRef ds:uri="http://schemas.microsoft.com/office/infopath/2007/PartnerControls"/>
    <ds:schemaRef ds:uri="a16f7b73-3109-4eb5-82e2-69768d795078"/>
  </ds:schemaRefs>
</ds:datastoreItem>
</file>

<file path=customXml/itemProps9.xml><?xml version="1.0" encoding="utf-8"?>
<ds:datastoreItem xmlns:ds="http://schemas.openxmlformats.org/officeDocument/2006/customXml" ds:itemID="{755AA4D1-DD92-46F1-80E6-0DD43FBED11F}">
  <ds:schemaRefs/>
</ds:datastoreItem>
</file>

<file path=docProps/app.xml><?xml version="1.0" encoding="utf-8"?>
<Properties xmlns="http://schemas.openxmlformats.org/officeDocument/2006/extended-properties" xmlns:vt="http://schemas.openxmlformats.org/officeDocument/2006/docPropsVTypes">
  <TotalTime>385</TotalTime>
  <Words>232</Words>
  <Application>Microsoft Office PowerPoint</Application>
  <PresentationFormat>Widescreen</PresentationFormat>
  <Paragraphs>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Neue Haas Unica Pro Medium</vt:lpstr>
      <vt:lpstr>Calibri Light</vt:lpstr>
      <vt:lpstr>Neue Haas Unica Pro Light</vt:lpstr>
      <vt:lpstr>Garamond Premr Pro Disp</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Larson, Troy</dc:creator>
  <cp:lastModifiedBy>John Maloney</cp:lastModifiedBy>
  <cp:revision>174</cp:revision>
  <dcterms:created xsi:type="dcterms:W3CDTF">2021-12-08T21:13:00Z</dcterms:created>
  <dcterms:modified xsi:type="dcterms:W3CDTF">2022-08-17T11:58:48Z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0x01010090762851CBA8B04C9D3F9CA2C69BC867</vt:lpwstr>
  </property>
</Properties>
</file>