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83" r:id="rId4"/>
    <p:sldId id="258" r:id="rId5"/>
    <p:sldId id="259" r:id="rId6"/>
    <p:sldId id="299" r:id="rId7"/>
    <p:sldId id="300" r:id="rId8"/>
    <p:sldId id="260" r:id="rId9"/>
    <p:sldId id="301" r:id="rId10"/>
    <p:sldId id="261" r:id="rId11"/>
    <p:sldId id="302" r:id="rId12"/>
    <p:sldId id="262" r:id="rId13"/>
    <p:sldId id="303" r:id="rId14"/>
    <p:sldId id="263" r:id="rId15"/>
    <p:sldId id="304" r:id="rId16"/>
    <p:sldId id="270" r:id="rId17"/>
    <p:sldId id="305" r:id="rId18"/>
    <p:sldId id="264" r:id="rId19"/>
    <p:sldId id="306" r:id="rId20"/>
    <p:sldId id="291" r:id="rId21"/>
    <p:sldId id="267" r:id="rId22"/>
    <p:sldId id="268" r:id="rId23"/>
    <p:sldId id="269" r:id="rId24"/>
    <p:sldId id="307" r:id="rId25"/>
    <p:sldId id="290" r:id="rId26"/>
    <p:sldId id="308" r:id="rId27"/>
    <p:sldId id="285" r:id="rId28"/>
    <p:sldId id="288" r:id="rId29"/>
    <p:sldId id="292" r:id="rId30"/>
    <p:sldId id="272" r:id="rId31"/>
    <p:sldId id="271" r:id="rId32"/>
    <p:sldId id="273" r:id="rId33"/>
    <p:sldId id="276" r:id="rId34"/>
    <p:sldId id="278" r:id="rId35"/>
    <p:sldId id="280" r:id="rId36"/>
    <p:sldId id="277" r:id="rId37"/>
    <p:sldId id="296" r:id="rId38"/>
    <p:sldId id="281" r:id="rId39"/>
    <p:sldId id="279" r:id="rId40"/>
    <p:sldId id="282" r:id="rId41"/>
    <p:sldId id="298" r:id="rId42"/>
    <p:sldId id="297"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111" d="100"/>
          <a:sy n="111" d="100"/>
        </p:scale>
        <p:origin x="4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1122A8-A15C-46A2-865C-5B7AD55CC265}" type="doc">
      <dgm:prSet loTypeId="urn:microsoft.com/office/officeart/2017/3/layout/HorizontalLabelsTimeline" loCatId="process" qsTypeId="urn:microsoft.com/office/officeart/2005/8/quickstyle/simple4" qsCatId="simple" csTypeId="urn:microsoft.com/office/officeart/2005/8/colors/colorful5" csCatId="colorful" phldr="1"/>
      <dgm:spPr/>
      <dgm:t>
        <a:bodyPr/>
        <a:lstStyle/>
        <a:p>
          <a:endParaRPr lang="en-US"/>
        </a:p>
      </dgm:t>
    </dgm:pt>
    <dgm:pt modelId="{A5B5EB73-31F0-44E4-B51E-BEDDCD706B42}">
      <dgm:prSet/>
      <dgm:spPr/>
      <dgm:t>
        <a:bodyPr/>
        <a:lstStyle/>
        <a:p>
          <a:pPr>
            <a:defRPr b="1"/>
          </a:pPr>
          <a:r>
            <a:rPr lang="en-US"/>
            <a:t>1901–1927</a:t>
          </a:r>
        </a:p>
      </dgm:t>
    </dgm:pt>
    <dgm:pt modelId="{C81B8969-C6BB-4EB3-86D7-C2240AAF0E0C}" type="parTrans" cxnId="{2275D85E-9601-44E5-A2CE-2C9CC714105D}">
      <dgm:prSet/>
      <dgm:spPr/>
      <dgm:t>
        <a:bodyPr/>
        <a:lstStyle/>
        <a:p>
          <a:endParaRPr lang="en-US"/>
        </a:p>
      </dgm:t>
    </dgm:pt>
    <dgm:pt modelId="{4AA92C12-22F4-4159-9C9C-323B16F31B34}" type="sibTrans" cxnId="{2275D85E-9601-44E5-A2CE-2C9CC714105D}">
      <dgm:prSet/>
      <dgm:spPr/>
      <dgm:t>
        <a:bodyPr/>
        <a:lstStyle/>
        <a:p>
          <a:endParaRPr lang="en-US"/>
        </a:p>
      </dgm:t>
    </dgm:pt>
    <dgm:pt modelId="{5404E90D-13DA-4550-AAB9-36B840FD2647}">
      <dgm:prSet/>
      <dgm:spPr/>
      <dgm:t>
        <a:bodyPr/>
        <a:lstStyle/>
        <a:p>
          <a:r>
            <a:rPr lang="en-US" dirty="0"/>
            <a:t>The Greatest Generation    (95 to 121)</a:t>
          </a:r>
        </a:p>
      </dgm:t>
    </dgm:pt>
    <dgm:pt modelId="{E41584E6-0650-41A9-894A-AAAF002718B5}" type="parTrans" cxnId="{5B3337B4-EFDF-4EA5-B405-DEF6A21B429B}">
      <dgm:prSet/>
      <dgm:spPr/>
      <dgm:t>
        <a:bodyPr/>
        <a:lstStyle/>
        <a:p>
          <a:endParaRPr lang="en-US"/>
        </a:p>
      </dgm:t>
    </dgm:pt>
    <dgm:pt modelId="{91280A57-562E-4EEF-9FBC-3EF95CD49416}" type="sibTrans" cxnId="{5B3337B4-EFDF-4EA5-B405-DEF6A21B429B}">
      <dgm:prSet/>
      <dgm:spPr/>
      <dgm:t>
        <a:bodyPr/>
        <a:lstStyle/>
        <a:p>
          <a:endParaRPr lang="en-US"/>
        </a:p>
      </dgm:t>
    </dgm:pt>
    <dgm:pt modelId="{1E4CBCA7-F700-4535-944C-A3EEDDC567DB}">
      <dgm:prSet/>
      <dgm:spPr/>
      <dgm:t>
        <a:bodyPr/>
        <a:lstStyle/>
        <a:p>
          <a:pPr>
            <a:defRPr b="1"/>
          </a:pPr>
          <a:r>
            <a:rPr lang="en-US"/>
            <a:t>1928–1945</a:t>
          </a:r>
        </a:p>
      </dgm:t>
    </dgm:pt>
    <dgm:pt modelId="{BD622D35-91B1-4E80-910F-122374B47EEA}" type="parTrans" cxnId="{718E7F29-B19E-4FC3-80A1-F97633AB321D}">
      <dgm:prSet/>
      <dgm:spPr/>
      <dgm:t>
        <a:bodyPr/>
        <a:lstStyle/>
        <a:p>
          <a:endParaRPr lang="en-US"/>
        </a:p>
      </dgm:t>
    </dgm:pt>
    <dgm:pt modelId="{49EF40DD-CE4D-4ED4-9E74-18CCAD22D198}" type="sibTrans" cxnId="{718E7F29-B19E-4FC3-80A1-F97633AB321D}">
      <dgm:prSet/>
      <dgm:spPr/>
      <dgm:t>
        <a:bodyPr/>
        <a:lstStyle/>
        <a:p>
          <a:endParaRPr lang="en-US"/>
        </a:p>
      </dgm:t>
    </dgm:pt>
    <dgm:pt modelId="{6014738E-2EEE-4E88-8C1C-04E309F7103F}">
      <dgm:prSet/>
      <dgm:spPr/>
      <dgm:t>
        <a:bodyPr/>
        <a:lstStyle/>
        <a:p>
          <a:r>
            <a:rPr lang="en-US" dirty="0"/>
            <a:t>The Silent Generation (77 to 94)</a:t>
          </a:r>
        </a:p>
      </dgm:t>
    </dgm:pt>
    <dgm:pt modelId="{48A3DE5B-BE47-4B42-8A2B-01135CFA5313}" type="parTrans" cxnId="{EA403155-4EB3-439D-B787-24DC72C75E69}">
      <dgm:prSet/>
      <dgm:spPr/>
      <dgm:t>
        <a:bodyPr/>
        <a:lstStyle/>
        <a:p>
          <a:endParaRPr lang="en-US"/>
        </a:p>
      </dgm:t>
    </dgm:pt>
    <dgm:pt modelId="{1BF9C42F-1912-473A-818D-931D579E76CF}" type="sibTrans" cxnId="{EA403155-4EB3-439D-B787-24DC72C75E69}">
      <dgm:prSet/>
      <dgm:spPr/>
      <dgm:t>
        <a:bodyPr/>
        <a:lstStyle/>
        <a:p>
          <a:endParaRPr lang="en-US"/>
        </a:p>
      </dgm:t>
    </dgm:pt>
    <dgm:pt modelId="{684AA92F-D2E2-40CA-BC29-C5CB48EDCFAA}">
      <dgm:prSet/>
      <dgm:spPr/>
      <dgm:t>
        <a:bodyPr/>
        <a:lstStyle/>
        <a:p>
          <a:pPr>
            <a:defRPr b="1"/>
          </a:pPr>
          <a:r>
            <a:rPr lang="en-US"/>
            <a:t>1946–1964</a:t>
          </a:r>
        </a:p>
      </dgm:t>
    </dgm:pt>
    <dgm:pt modelId="{31202D1F-EB34-4C4F-835E-88C14FF5641B}" type="parTrans" cxnId="{EF09B8D5-72E7-488F-B86D-36AA96B6F935}">
      <dgm:prSet/>
      <dgm:spPr/>
      <dgm:t>
        <a:bodyPr/>
        <a:lstStyle/>
        <a:p>
          <a:endParaRPr lang="en-US"/>
        </a:p>
      </dgm:t>
    </dgm:pt>
    <dgm:pt modelId="{F0591E27-668E-4C19-AF68-6722E004A099}" type="sibTrans" cxnId="{EF09B8D5-72E7-488F-B86D-36AA96B6F935}">
      <dgm:prSet/>
      <dgm:spPr/>
      <dgm:t>
        <a:bodyPr/>
        <a:lstStyle/>
        <a:p>
          <a:endParaRPr lang="en-US"/>
        </a:p>
      </dgm:t>
    </dgm:pt>
    <dgm:pt modelId="{09A6A649-F4F4-47AA-84E8-5F0E75749DFF}">
      <dgm:prSet/>
      <dgm:spPr/>
      <dgm:t>
        <a:bodyPr/>
        <a:lstStyle/>
        <a:p>
          <a:r>
            <a:rPr lang="en-US" dirty="0"/>
            <a:t>The Baby Boomers</a:t>
          </a:r>
        </a:p>
        <a:p>
          <a:r>
            <a:rPr lang="en-US" dirty="0"/>
            <a:t>(58 to 76)</a:t>
          </a:r>
        </a:p>
      </dgm:t>
    </dgm:pt>
    <dgm:pt modelId="{F026E729-6377-4F20-A5FF-237654396DAE}" type="parTrans" cxnId="{8E375391-54E6-4363-AFD8-6F8A89E18EF9}">
      <dgm:prSet/>
      <dgm:spPr/>
      <dgm:t>
        <a:bodyPr/>
        <a:lstStyle/>
        <a:p>
          <a:endParaRPr lang="en-US"/>
        </a:p>
      </dgm:t>
    </dgm:pt>
    <dgm:pt modelId="{BFE9C538-1697-4E16-B0FC-A1D68D9BBF1C}" type="sibTrans" cxnId="{8E375391-54E6-4363-AFD8-6F8A89E18EF9}">
      <dgm:prSet/>
      <dgm:spPr/>
      <dgm:t>
        <a:bodyPr/>
        <a:lstStyle/>
        <a:p>
          <a:endParaRPr lang="en-US"/>
        </a:p>
      </dgm:t>
    </dgm:pt>
    <dgm:pt modelId="{32FA2F2A-93D5-4B78-9335-59756BBD0D20}">
      <dgm:prSet/>
      <dgm:spPr/>
      <dgm:t>
        <a:bodyPr/>
        <a:lstStyle/>
        <a:p>
          <a:pPr>
            <a:defRPr b="1"/>
          </a:pPr>
          <a:r>
            <a:rPr lang="en-US"/>
            <a:t>1965–1980</a:t>
          </a:r>
        </a:p>
      </dgm:t>
    </dgm:pt>
    <dgm:pt modelId="{34FF5ADA-C252-414A-B3C6-0612E6A7314A}" type="parTrans" cxnId="{7A447AB9-6256-4736-B68B-3CD3203B3E85}">
      <dgm:prSet/>
      <dgm:spPr/>
      <dgm:t>
        <a:bodyPr/>
        <a:lstStyle/>
        <a:p>
          <a:endParaRPr lang="en-US"/>
        </a:p>
      </dgm:t>
    </dgm:pt>
    <dgm:pt modelId="{5F9EFA5D-4AFC-4A54-8E45-9EF1EB73C42B}" type="sibTrans" cxnId="{7A447AB9-6256-4736-B68B-3CD3203B3E85}">
      <dgm:prSet/>
      <dgm:spPr/>
      <dgm:t>
        <a:bodyPr/>
        <a:lstStyle/>
        <a:p>
          <a:endParaRPr lang="en-US"/>
        </a:p>
      </dgm:t>
    </dgm:pt>
    <dgm:pt modelId="{3DEF5D9F-DB0B-4B11-B010-140A603A5952}">
      <dgm:prSet/>
      <dgm:spPr/>
      <dgm:t>
        <a:bodyPr/>
        <a:lstStyle/>
        <a:p>
          <a:r>
            <a:rPr lang="en-US" dirty="0"/>
            <a:t>Generation X (42 to 57)</a:t>
          </a:r>
        </a:p>
      </dgm:t>
    </dgm:pt>
    <dgm:pt modelId="{5F5E0ABA-BC30-4B38-87F1-09039026A080}" type="parTrans" cxnId="{44BACDF3-F677-4EAF-BDCE-93A6541E9909}">
      <dgm:prSet/>
      <dgm:spPr/>
      <dgm:t>
        <a:bodyPr/>
        <a:lstStyle/>
        <a:p>
          <a:endParaRPr lang="en-US"/>
        </a:p>
      </dgm:t>
    </dgm:pt>
    <dgm:pt modelId="{35345D06-9DA9-47A2-AF91-0D931CFCFFDB}" type="sibTrans" cxnId="{44BACDF3-F677-4EAF-BDCE-93A6541E9909}">
      <dgm:prSet/>
      <dgm:spPr/>
      <dgm:t>
        <a:bodyPr/>
        <a:lstStyle/>
        <a:p>
          <a:endParaRPr lang="en-US"/>
        </a:p>
      </dgm:t>
    </dgm:pt>
    <dgm:pt modelId="{EAC3E67F-597B-4809-AE8E-5BF74EF82E39}">
      <dgm:prSet/>
      <dgm:spPr/>
      <dgm:t>
        <a:bodyPr/>
        <a:lstStyle/>
        <a:p>
          <a:pPr>
            <a:defRPr b="1"/>
          </a:pPr>
          <a:r>
            <a:rPr lang="en-US"/>
            <a:t>1981–1996</a:t>
          </a:r>
        </a:p>
      </dgm:t>
    </dgm:pt>
    <dgm:pt modelId="{A2CEBDD4-B117-4063-8C79-FE59DA13641B}" type="parTrans" cxnId="{3AF3CBEB-6C0B-4547-9983-AE1A512B2AE5}">
      <dgm:prSet/>
      <dgm:spPr/>
      <dgm:t>
        <a:bodyPr/>
        <a:lstStyle/>
        <a:p>
          <a:endParaRPr lang="en-US"/>
        </a:p>
      </dgm:t>
    </dgm:pt>
    <dgm:pt modelId="{D27C3674-2883-4C91-9866-95C754F0A060}" type="sibTrans" cxnId="{3AF3CBEB-6C0B-4547-9983-AE1A512B2AE5}">
      <dgm:prSet/>
      <dgm:spPr/>
      <dgm:t>
        <a:bodyPr/>
        <a:lstStyle/>
        <a:p>
          <a:endParaRPr lang="en-US"/>
        </a:p>
      </dgm:t>
    </dgm:pt>
    <dgm:pt modelId="{E056CE5A-E112-4F6C-850C-4FFB74EAD00C}">
      <dgm:prSet/>
      <dgm:spPr/>
      <dgm:t>
        <a:bodyPr/>
        <a:lstStyle/>
        <a:p>
          <a:r>
            <a:rPr lang="en-US" dirty="0"/>
            <a:t>Millennials (26 to 41)</a:t>
          </a:r>
        </a:p>
      </dgm:t>
    </dgm:pt>
    <dgm:pt modelId="{BBAFBDC7-6F32-48F3-96CD-E1D9D64CDBA1}" type="parTrans" cxnId="{7B5B544B-3256-4604-AED1-4CD719F56150}">
      <dgm:prSet/>
      <dgm:spPr/>
      <dgm:t>
        <a:bodyPr/>
        <a:lstStyle/>
        <a:p>
          <a:endParaRPr lang="en-US"/>
        </a:p>
      </dgm:t>
    </dgm:pt>
    <dgm:pt modelId="{FC682669-805F-4215-B2FD-C46267283B9D}" type="sibTrans" cxnId="{7B5B544B-3256-4604-AED1-4CD719F56150}">
      <dgm:prSet/>
      <dgm:spPr/>
      <dgm:t>
        <a:bodyPr/>
        <a:lstStyle/>
        <a:p>
          <a:endParaRPr lang="en-US"/>
        </a:p>
      </dgm:t>
    </dgm:pt>
    <dgm:pt modelId="{AC550AC2-A5FC-469D-B4C2-9F581E71E9DC}">
      <dgm:prSet/>
      <dgm:spPr/>
      <dgm:t>
        <a:bodyPr/>
        <a:lstStyle/>
        <a:p>
          <a:pPr>
            <a:defRPr b="1"/>
          </a:pPr>
          <a:r>
            <a:rPr lang="en-US"/>
            <a:t>1997–2012</a:t>
          </a:r>
        </a:p>
      </dgm:t>
    </dgm:pt>
    <dgm:pt modelId="{CBF693FA-5D6E-416A-A1A2-48B4BA527EE2}" type="parTrans" cxnId="{AE7C9A1E-EF8F-4463-82C1-823C643D7110}">
      <dgm:prSet/>
      <dgm:spPr/>
      <dgm:t>
        <a:bodyPr/>
        <a:lstStyle/>
        <a:p>
          <a:endParaRPr lang="en-US"/>
        </a:p>
      </dgm:t>
    </dgm:pt>
    <dgm:pt modelId="{B09C51B9-3AB8-47EC-95ED-3018DAB38BA7}" type="sibTrans" cxnId="{AE7C9A1E-EF8F-4463-82C1-823C643D7110}">
      <dgm:prSet/>
      <dgm:spPr/>
      <dgm:t>
        <a:bodyPr/>
        <a:lstStyle/>
        <a:p>
          <a:endParaRPr lang="en-US"/>
        </a:p>
      </dgm:t>
    </dgm:pt>
    <dgm:pt modelId="{574C97C7-AC41-4455-A754-E2088BE8739B}">
      <dgm:prSet/>
      <dgm:spPr/>
      <dgm:t>
        <a:bodyPr/>
        <a:lstStyle/>
        <a:p>
          <a:r>
            <a:rPr lang="en-US" dirty="0"/>
            <a:t>Generation Z  (10 to 25)</a:t>
          </a:r>
        </a:p>
      </dgm:t>
    </dgm:pt>
    <dgm:pt modelId="{DD7B9D2E-28E1-49F5-8B12-3418590F5177}" type="parTrans" cxnId="{E2CC1772-FB6C-4A1C-9F5A-0D4B660830CE}">
      <dgm:prSet/>
      <dgm:spPr/>
      <dgm:t>
        <a:bodyPr/>
        <a:lstStyle/>
        <a:p>
          <a:endParaRPr lang="en-US"/>
        </a:p>
      </dgm:t>
    </dgm:pt>
    <dgm:pt modelId="{5B44DEF8-4C9C-416F-81EB-A71EFEEBF067}" type="sibTrans" cxnId="{E2CC1772-FB6C-4A1C-9F5A-0D4B660830CE}">
      <dgm:prSet/>
      <dgm:spPr/>
      <dgm:t>
        <a:bodyPr/>
        <a:lstStyle/>
        <a:p>
          <a:endParaRPr lang="en-US"/>
        </a:p>
      </dgm:t>
    </dgm:pt>
    <dgm:pt modelId="{B1DBF740-9922-40A1-B9B2-A077EB242C5A}">
      <dgm:prSet/>
      <dgm:spPr/>
      <dgm:t>
        <a:bodyPr/>
        <a:lstStyle/>
        <a:p>
          <a:pPr>
            <a:defRPr b="1"/>
          </a:pPr>
          <a:r>
            <a:rPr lang="en-US"/>
            <a:t>2013–2025</a:t>
          </a:r>
        </a:p>
      </dgm:t>
    </dgm:pt>
    <dgm:pt modelId="{52702C2F-87BD-4E13-9683-B91668378B7F}" type="parTrans" cxnId="{7DFDDA98-25A7-48A1-AF4F-8FB2B1A91528}">
      <dgm:prSet/>
      <dgm:spPr/>
      <dgm:t>
        <a:bodyPr/>
        <a:lstStyle/>
        <a:p>
          <a:endParaRPr lang="en-US"/>
        </a:p>
      </dgm:t>
    </dgm:pt>
    <dgm:pt modelId="{6E491F89-23EE-40BF-9FB6-1AFAA9E57027}" type="sibTrans" cxnId="{7DFDDA98-25A7-48A1-AF4F-8FB2B1A91528}">
      <dgm:prSet/>
      <dgm:spPr/>
      <dgm:t>
        <a:bodyPr/>
        <a:lstStyle/>
        <a:p>
          <a:endParaRPr lang="en-US"/>
        </a:p>
      </dgm:t>
    </dgm:pt>
    <dgm:pt modelId="{25464AED-594C-41AF-A8C0-BFD0971CD741}">
      <dgm:prSet/>
      <dgm:spPr/>
      <dgm:t>
        <a:bodyPr/>
        <a:lstStyle/>
        <a:p>
          <a:r>
            <a:rPr lang="en-US" dirty="0"/>
            <a:t>Generation Alpha </a:t>
          </a:r>
        </a:p>
        <a:p>
          <a:r>
            <a:rPr lang="en-US" dirty="0"/>
            <a:t>(0 to 9)</a:t>
          </a:r>
        </a:p>
      </dgm:t>
    </dgm:pt>
    <dgm:pt modelId="{6D7A9D02-B22C-40C5-A7AF-3963BA83B656}" type="parTrans" cxnId="{FDDCA1D8-79FF-4D22-B0FD-7DBEFDAB18E3}">
      <dgm:prSet/>
      <dgm:spPr/>
      <dgm:t>
        <a:bodyPr/>
        <a:lstStyle/>
        <a:p>
          <a:endParaRPr lang="en-US"/>
        </a:p>
      </dgm:t>
    </dgm:pt>
    <dgm:pt modelId="{5E3ABE41-763B-4B58-9C7F-85B2352CEE76}" type="sibTrans" cxnId="{FDDCA1D8-79FF-4D22-B0FD-7DBEFDAB18E3}">
      <dgm:prSet/>
      <dgm:spPr/>
      <dgm:t>
        <a:bodyPr/>
        <a:lstStyle/>
        <a:p>
          <a:endParaRPr lang="en-US"/>
        </a:p>
      </dgm:t>
    </dgm:pt>
    <dgm:pt modelId="{96E79FAE-1783-452B-9691-E4A5037E066F}" type="pres">
      <dgm:prSet presAssocID="{511122A8-A15C-46A2-865C-5B7AD55CC265}" presName="root" presStyleCnt="0">
        <dgm:presLayoutVars>
          <dgm:chMax/>
          <dgm:chPref/>
          <dgm:animLvl val="lvl"/>
        </dgm:presLayoutVars>
      </dgm:prSet>
      <dgm:spPr/>
    </dgm:pt>
    <dgm:pt modelId="{DAE173F7-8BDE-4B44-91B1-C06941E439F1}" type="pres">
      <dgm:prSet presAssocID="{511122A8-A15C-46A2-865C-5B7AD55CC265}" presName="divider" presStyleLbl="fgAcc1" presStyleIdx="0" presStyleCnt="1"/>
      <dgm:spPr/>
    </dgm:pt>
    <dgm:pt modelId="{417438C8-6DB7-4E18-867C-1522A6280CC4}" type="pres">
      <dgm:prSet presAssocID="{511122A8-A15C-46A2-865C-5B7AD55CC265}" presName="nodes" presStyleCnt="0">
        <dgm:presLayoutVars>
          <dgm:chMax/>
          <dgm:chPref/>
          <dgm:animLvl val="lvl"/>
        </dgm:presLayoutVars>
      </dgm:prSet>
      <dgm:spPr/>
    </dgm:pt>
    <dgm:pt modelId="{F3C76AF4-923A-4C8C-83FF-08F890DA2273}" type="pres">
      <dgm:prSet presAssocID="{A5B5EB73-31F0-44E4-B51E-BEDDCD706B42}" presName="composite" presStyleCnt="0"/>
      <dgm:spPr/>
    </dgm:pt>
    <dgm:pt modelId="{3EE13A29-31A0-429B-92FB-5CBB9E07FEED}" type="pres">
      <dgm:prSet presAssocID="{A5B5EB73-31F0-44E4-B51E-BEDDCD706B42}" presName="L1TextContainer" presStyleLbl="alignNode1" presStyleIdx="0" presStyleCnt="7">
        <dgm:presLayoutVars>
          <dgm:chMax val="1"/>
          <dgm:chPref val="1"/>
          <dgm:bulletEnabled val="1"/>
        </dgm:presLayoutVars>
      </dgm:prSet>
      <dgm:spPr/>
    </dgm:pt>
    <dgm:pt modelId="{4E849514-29E8-4486-A798-CCA8950D62E5}" type="pres">
      <dgm:prSet presAssocID="{A5B5EB73-31F0-44E4-B51E-BEDDCD706B42}" presName="L2TextContainerWrapper" presStyleCnt="0">
        <dgm:presLayoutVars>
          <dgm:bulletEnabled val="1"/>
        </dgm:presLayoutVars>
      </dgm:prSet>
      <dgm:spPr/>
    </dgm:pt>
    <dgm:pt modelId="{A9141E34-E752-4D3C-B868-CC6641C45F93}" type="pres">
      <dgm:prSet presAssocID="{A5B5EB73-31F0-44E4-B51E-BEDDCD706B42}" presName="L2TextContainer" presStyleLbl="bgAccFollowNode1" presStyleIdx="0" presStyleCnt="7"/>
      <dgm:spPr/>
    </dgm:pt>
    <dgm:pt modelId="{C0678CD2-4411-4976-9666-919C7E120784}" type="pres">
      <dgm:prSet presAssocID="{A5B5EB73-31F0-44E4-B51E-BEDDCD706B42}" presName="FlexibleEmptyPlaceHolder" presStyleCnt="0"/>
      <dgm:spPr/>
    </dgm:pt>
    <dgm:pt modelId="{869FB7EE-0130-414F-9715-756912887F94}" type="pres">
      <dgm:prSet presAssocID="{A5B5EB73-31F0-44E4-B51E-BEDDCD706B42}" presName="ConnectLine" presStyleLbl="sibTrans1D1" presStyleIdx="0" presStyleCnt="7"/>
      <dgm:spPr/>
    </dgm:pt>
    <dgm:pt modelId="{953E9C29-5DFE-422F-8056-B67420EBB540}" type="pres">
      <dgm:prSet presAssocID="{A5B5EB73-31F0-44E4-B51E-BEDDCD706B42}" presName="ConnectorPoint" presStyleLbl="node1" presStyleIdx="0" presStyleCnt="7"/>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a:noFill/>
        </a:ln>
        <a:effectLst/>
      </dgm:spPr>
    </dgm:pt>
    <dgm:pt modelId="{CA4654A9-2684-4EFA-AC2C-3107645C1C2F}" type="pres">
      <dgm:prSet presAssocID="{A5B5EB73-31F0-44E4-B51E-BEDDCD706B42}" presName="EmptyPlaceHolder" presStyleCnt="0"/>
      <dgm:spPr/>
    </dgm:pt>
    <dgm:pt modelId="{CF411417-6193-4E8D-B7B3-D5ABC783390D}" type="pres">
      <dgm:prSet presAssocID="{4AA92C12-22F4-4159-9C9C-323B16F31B34}" presName="spaceBetweenRectangles" presStyleCnt="0"/>
      <dgm:spPr/>
    </dgm:pt>
    <dgm:pt modelId="{DFC8806C-5B16-4F2E-B1A4-BCC78B446AD8}" type="pres">
      <dgm:prSet presAssocID="{1E4CBCA7-F700-4535-944C-A3EEDDC567DB}" presName="composite" presStyleCnt="0"/>
      <dgm:spPr/>
    </dgm:pt>
    <dgm:pt modelId="{9253F837-697B-4B10-A162-B06EEA0D0318}" type="pres">
      <dgm:prSet presAssocID="{1E4CBCA7-F700-4535-944C-A3EEDDC567DB}" presName="L1TextContainer" presStyleLbl="alignNode1" presStyleIdx="1" presStyleCnt="7">
        <dgm:presLayoutVars>
          <dgm:chMax val="1"/>
          <dgm:chPref val="1"/>
          <dgm:bulletEnabled val="1"/>
        </dgm:presLayoutVars>
      </dgm:prSet>
      <dgm:spPr/>
    </dgm:pt>
    <dgm:pt modelId="{82AFD761-38B6-4B54-874F-DB74842E7504}" type="pres">
      <dgm:prSet presAssocID="{1E4CBCA7-F700-4535-944C-A3EEDDC567DB}" presName="L2TextContainerWrapper" presStyleCnt="0">
        <dgm:presLayoutVars>
          <dgm:bulletEnabled val="1"/>
        </dgm:presLayoutVars>
      </dgm:prSet>
      <dgm:spPr/>
    </dgm:pt>
    <dgm:pt modelId="{0D037E59-3860-48A5-AB9C-592AD2C4B35A}" type="pres">
      <dgm:prSet presAssocID="{1E4CBCA7-F700-4535-944C-A3EEDDC567DB}" presName="L2TextContainer" presStyleLbl="bgAccFollowNode1" presStyleIdx="1" presStyleCnt="7"/>
      <dgm:spPr/>
    </dgm:pt>
    <dgm:pt modelId="{238DBF6B-EAD7-4725-903E-616B74419646}" type="pres">
      <dgm:prSet presAssocID="{1E4CBCA7-F700-4535-944C-A3EEDDC567DB}" presName="FlexibleEmptyPlaceHolder" presStyleCnt="0"/>
      <dgm:spPr/>
    </dgm:pt>
    <dgm:pt modelId="{5D35BE83-A906-4CE4-AC55-F571E0D49913}" type="pres">
      <dgm:prSet presAssocID="{1E4CBCA7-F700-4535-944C-A3EEDDC567DB}" presName="ConnectLine" presStyleLbl="sibTrans1D1" presStyleIdx="1" presStyleCnt="7"/>
      <dgm:spPr/>
    </dgm:pt>
    <dgm:pt modelId="{2E56577A-B5DD-43D0-B031-9806766A4099}" type="pres">
      <dgm:prSet presAssocID="{1E4CBCA7-F700-4535-944C-A3EEDDC567DB}" presName="ConnectorPoint" presStyleLbl="node1" presStyleIdx="1" presStyleCnt="7"/>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a:noFill/>
        </a:ln>
        <a:effectLst/>
      </dgm:spPr>
    </dgm:pt>
    <dgm:pt modelId="{4DAFF2E7-41ED-457D-9B7A-8CA7F681E80D}" type="pres">
      <dgm:prSet presAssocID="{1E4CBCA7-F700-4535-944C-A3EEDDC567DB}" presName="EmptyPlaceHolder" presStyleCnt="0"/>
      <dgm:spPr/>
    </dgm:pt>
    <dgm:pt modelId="{07B26E1D-62EC-4E71-855D-B4A802D31832}" type="pres">
      <dgm:prSet presAssocID="{49EF40DD-CE4D-4ED4-9E74-18CCAD22D198}" presName="spaceBetweenRectangles" presStyleCnt="0"/>
      <dgm:spPr/>
    </dgm:pt>
    <dgm:pt modelId="{B7D486C5-6460-465A-A1E1-6B53F20E4687}" type="pres">
      <dgm:prSet presAssocID="{684AA92F-D2E2-40CA-BC29-C5CB48EDCFAA}" presName="composite" presStyleCnt="0"/>
      <dgm:spPr/>
    </dgm:pt>
    <dgm:pt modelId="{562F99F8-EC63-498A-A02B-05D6D4B207D1}" type="pres">
      <dgm:prSet presAssocID="{684AA92F-D2E2-40CA-BC29-C5CB48EDCFAA}" presName="L1TextContainer" presStyleLbl="alignNode1" presStyleIdx="2" presStyleCnt="7">
        <dgm:presLayoutVars>
          <dgm:chMax val="1"/>
          <dgm:chPref val="1"/>
          <dgm:bulletEnabled val="1"/>
        </dgm:presLayoutVars>
      </dgm:prSet>
      <dgm:spPr/>
    </dgm:pt>
    <dgm:pt modelId="{809FFD10-4C3F-4360-9BBF-985213732642}" type="pres">
      <dgm:prSet presAssocID="{684AA92F-D2E2-40CA-BC29-C5CB48EDCFAA}" presName="L2TextContainerWrapper" presStyleCnt="0">
        <dgm:presLayoutVars>
          <dgm:bulletEnabled val="1"/>
        </dgm:presLayoutVars>
      </dgm:prSet>
      <dgm:spPr/>
    </dgm:pt>
    <dgm:pt modelId="{6F848B76-8A31-4D83-AC69-7951721E03F8}" type="pres">
      <dgm:prSet presAssocID="{684AA92F-D2E2-40CA-BC29-C5CB48EDCFAA}" presName="L2TextContainer" presStyleLbl="bgAccFollowNode1" presStyleIdx="2" presStyleCnt="7"/>
      <dgm:spPr/>
    </dgm:pt>
    <dgm:pt modelId="{1D8F53BA-FF3D-4CD4-BF09-3B0B51253A96}" type="pres">
      <dgm:prSet presAssocID="{684AA92F-D2E2-40CA-BC29-C5CB48EDCFAA}" presName="FlexibleEmptyPlaceHolder" presStyleCnt="0"/>
      <dgm:spPr/>
    </dgm:pt>
    <dgm:pt modelId="{9C0F9B01-4B57-4186-ABA8-6B19B5E9FF82}" type="pres">
      <dgm:prSet presAssocID="{684AA92F-D2E2-40CA-BC29-C5CB48EDCFAA}" presName="ConnectLine" presStyleLbl="sibTrans1D1" presStyleIdx="2" presStyleCnt="7"/>
      <dgm:spPr/>
    </dgm:pt>
    <dgm:pt modelId="{51813C73-F89A-4E9B-929D-CEF6C1EF8B39}" type="pres">
      <dgm:prSet presAssocID="{684AA92F-D2E2-40CA-BC29-C5CB48EDCFAA}" presName="ConnectorPoint" presStyleLbl="node1" presStyleIdx="2" presStyleCnt="7"/>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a:noFill/>
        </a:ln>
        <a:effectLst/>
      </dgm:spPr>
    </dgm:pt>
    <dgm:pt modelId="{FF0450D6-C3C4-4B77-8A0A-BEC8F11DF9FF}" type="pres">
      <dgm:prSet presAssocID="{684AA92F-D2E2-40CA-BC29-C5CB48EDCFAA}" presName="EmptyPlaceHolder" presStyleCnt="0"/>
      <dgm:spPr/>
    </dgm:pt>
    <dgm:pt modelId="{1D8DD46B-C91D-4BE6-9F10-9586F7CF058E}" type="pres">
      <dgm:prSet presAssocID="{F0591E27-668E-4C19-AF68-6722E004A099}" presName="spaceBetweenRectangles" presStyleCnt="0"/>
      <dgm:spPr/>
    </dgm:pt>
    <dgm:pt modelId="{1A018CFF-C7A1-4B51-9EAA-AF6124BB8E11}" type="pres">
      <dgm:prSet presAssocID="{32FA2F2A-93D5-4B78-9335-59756BBD0D20}" presName="composite" presStyleCnt="0"/>
      <dgm:spPr/>
    </dgm:pt>
    <dgm:pt modelId="{58FC62A0-6DC2-4EFA-BA48-FB062E997E32}" type="pres">
      <dgm:prSet presAssocID="{32FA2F2A-93D5-4B78-9335-59756BBD0D20}" presName="L1TextContainer" presStyleLbl="alignNode1" presStyleIdx="3" presStyleCnt="7">
        <dgm:presLayoutVars>
          <dgm:chMax val="1"/>
          <dgm:chPref val="1"/>
          <dgm:bulletEnabled val="1"/>
        </dgm:presLayoutVars>
      </dgm:prSet>
      <dgm:spPr/>
    </dgm:pt>
    <dgm:pt modelId="{BCF25677-D832-4300-BE0E-CF684D6994D4}" type="pres">
      <dgm:prSet presAssocID="{32FA2F2A-93D5-4B78-9335-59756BBD0D20}" presName="L2TextContainerWrapper" presStyleCnt="0">
        <dgm:presLayoutVars>
          <dgm:bulletEnabled val="1"/>
        </dgm:presLayoutVars>
      </dgm:prSet>
      <dgm:spPr/>
    </dgm:pt>
    <dgm:pt modelId="{334BE432-6C3B-4691-88DB-FACFEE6CE7CE}" type="pres">
      <dgm:prSet presAssocID="{32FA2F2A-93D5-4B78-9335-59756BBD0D20}" presName="L2TextContainer" presStyleLbl="bgAccFollowNode1" presStyleIdx="3" presStyleCnt="7"/>
      <dgm:spPr/>
    </dgm:pt>
    <dgm:pt modelId="{B1174AE8-AB3C-43A9-BE19-9B4CEA9C4F81}" type="pres">
      <dgm:prSet presAssocID="{32FA2F2A-93D5-4B78-9335-59756BBD0D20}" presName="FlexibleEmptyPlaceHolder" presStyleCnt="0"/>
      <dgm:spPr/>
    </dgm:pt>
    <dgm:pt modelId="{A5F05961-2AFD-4833-85C8-5635B37F12C9}" type="pres">
      <dgm:prSet presAssocID="{32FA2F2A-93D5-4B78-9335-59756BBD0D20}" presName="ConnectLine" presStyleLbl="sibTrans1D1" presStyleIdx="3" presStyleCnt="7"/>
      <dgm:spPr/>
    </dgm:pt>
    <dgm:pt modelId="{42F8D9AC-454B-4B1F-9044-93BD5A628855}" type="pres">
      <dgm:prSet presAssocID="{32FA2F2A-93D5-4B78-9335-59756BBD0D20}" presName="ConnectorPoint" presStyleLbl="node1" presStyleIdx="3" presStyleCnt="7"/>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a:noFill/>
        </a:ln>
        <a:effectLst/>
      </dgm:spPr>
    </dgm:pt>
    <dgm:pt modelId="{FC13D25B-AC81-43D5-863C-2CE97130D21B}" type="pres">
      <dgm:prSet presAssocID="{32FA2F2A-93D5-4B78-9335-59756BBD0D20}" presName="EmptyPlaceHolder" presStyleCnt="0"/>
      <dgm:spPr/>
    </dgm:pt>
    <dgm:pt modelId="{AF2A06E9-3F2E-43F5-9A03-B26004DDC017}" type="pres">
      <dgm:prSet presAssocID="{5F9EFA5D-4AFC-4A54-8E45-9EF1EB73C42B}" presName="spaceBetweenRectangles" presStyleCnt="0"/>
      <dgm:spPr/>
    </dgm:pt>
    <dgm:pt modelId="{E75CC0F2-4A5B-441B-A6E1-D5E438796C28}" type="pres">
      <dgm:prSet presAssocID="{EAC3E67F-597B-4809-AE8E-5BF74EF82E39}" presName="composite" presStyleCnt="0"/>
      <dgm:spPr/>
    </dgm:pt>
    <dgm:pt modelId="{410EAEB7-611A-4FFE-B758-F39606D82E3C}" type="pres">
      <dgm:prSet presAssocID="{EAC3E67F-597B-4809-AE8E-5BF74EF82E39}" presName="L1TextContainer" presStyleLbl="alignNode1" presStyleIdx="4" presStyleCnt="7">
        <dgm:presLayoutVars>
          <dgm:chMax val="1"/>
          <dgm:chPref val="1"/>
          <dgm:bulletEnabled val="1"/>
        </dgm:presLayoutVars>
      </dgm:prSet>
      <dgm:spPr/>
    </dgm:pt>
    <dgm:pt modelId="{349E111A-74EA-455A-9AEA-9B0D1C5134E3}" type="pres">
      <dgm:prSet presAssocID="{EAC3E67F-597B-4809-AE8E-5BF74EF82E39}" presName="L2TextContainerWrapper" presStyleCnt="0">
        <dgm:presLayoutVars>
          <dgm:bulletEnabled val="1"/>
        </dgm:presLayoutVars>
      </dgm:prSet>
      <dgm:spPr/>
    </dgm:pt>
    <dgm:pt modelId="{E76B50DF-B981-4C6A-8729-ED99466CFF2A}" type="pres">
      <dgm:prSet presAssocID="{EAC3E67F-597B-4809-AE8E-5BF74EF82E39}" presName="L2TextContainer" presStyleLbl="bgAccFollowNode1" presStyleIdx="4" presStyleCnt="7"/>
      <dgm:spPr/>
    </dgm:pt>
    <dgm:pt modelId="{2EAE5E17-11D2-40ED-8D0F-24DA7458EB45}" type="pres">
      <dgm:prSet presAssocID="{EAC3E67F-597B-4809-AE8E-5BF74EF82E39}" presName="FlexibleEmptyPlaceHolder" presStyleCnt="0"/>
      <dgm:spPr/>
    </dgm:pt>
    <dgm:pt modelId="{B0661CD1-D69B-4816-AD17-EC35A5DF3AC7}" type="pres">
      <dgm:prSet presAssocID="{EAC3E67F-597B-4809-AE8E-5BF74EF82E39}" presName="ConnectLine" presStyleLbl="sibTrans1D1" presStyleIdx="4" presStyleCnt="7"/>
      <dgm:spPr/>
    </dgm:pt>
    <dgm:pt modelId="{88CE2E1E-67C6-4337-867F-C81F92B1BD86}" type="pres">
      <dgm:prSet presAssocID="{EAC3E67F-597B-4809-AE8E-5BF74EF82E39}" presName="ConnectorPoint" presStyleLbl="node1" presStyleIdx="4" presStyleCnt="7"/>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a:noFill/>
        </a:ln>
        <a:effectLst/>
      </dgm:spPr>
    </dgm:pt>
    <dgm:pt modelId="{3EF81E10-B8BE-4438-B762-BD1B11512AFB}" type="pres">
      <dgm:prSet presAssocID="{EAC3E67F-597B-4809-AE8E-5BF74EF82E39}" presName="EmptyPlaceHolder" presStyleCnt="0"/>
      <dgm:spPr/>
    </dgm:pt>
    <dgm:pt modelId="{B5C0758F-3DE6-48EB-9464-720AF10DB97E}" type="pres">
      <dgm:prSet presAssocID="{D27C3674-2883-4C91-9866-95C754F0A060}" presName="spaceBetweenRectangles" presStyleCnt="0"/>
      <dgm:spPr/>
    </dgm:pt>
    <dgm:pt modelId="{8C83CE93-127E-4D9F-BB99-3040C374D161}" type="pres">
      <dgm:prSet presAssocID="{AC550AC2-A5FC-469D-B4C2-9F581E71E9DC}" presName="composite" presStyleCnt="0"/>
      <dgm:spPr/>
    </dgm:pt>
    <dgm:pt modelId="{3D1DCACF-335D-4FB4-8F22-52C2EF6BBCB1}" type="pres">
      <dgm:prSet presAssocID="{AC550AC2-A5FC-469D-B4C2-9F581E71E9DC}" presName="L1TextContainer" presStyleLbl="alignNode1" presStyleIdx="5" presStyleCnt="7">
        <dgm:presLayoutVars>
          <dgm:chMax val="1"/>
          <dgm:chPref val="1"/>
          <dgm:bulletEnabled val="1"/>
        </dgm:presLayoutVars>
      </dgm:prSet>
      <dgm:spPr/>
    </dgm:pt>
    <dgm:pt modelId="{FD77E429-98C1-476F-AA2A-8E04642EF715}" type="pres">
      <dgm:prSet presAssocID="{AC550AC2-A5FC-469D-B4C2-9F581E71E9DC}" presName="L2TextContainerWrapper" presStyleCnt="0">
        <dgm:presLayoutVars>
          <dgm:bulletEnabled val="1"/>
        </dgm:presLayoutVars>
      </dgm:prSet>
      <dgm:spPr/>
    </dgm:pt>
    <dgm:pt modelId="{6995360C-977E-425A-B34B-A0B53B41DEDB}" type="pres">
      <dgm:prSet presAssocID="{AC550AC2-A5FC-469D-B4C2-9F581E71E9DC}" presName="L2TextContainer" presStyleLbl="bgAccFollowNode1" presStyleIdx="5" presStyleCnt="7"/>
      <dgm:spPr/>
    </dgm:pt>
    <dgm:pt modelId="{953D875D-4F97-439D-9F55-0462ADB74615}" type="pres">
      <dgm:prSet presAssocID="{AC550AC2-A5FC-469D-B4C2-9F581E71E9DC}" presName="FlexibleEmptyPlaceHolder" presStyleCnt="0"/>
      <dgm:spPr/>
    </dgm:pt>
    <dgm:pt modelId="{D9283249-503E-47C4-BB3E-FC13378E6334}" type="pres">
      <dgm:prSet presAssocID="{AC550AC2-A5FC-469D-B4C2-9F581E71E9DC}" presName="ConnectLine" presStyleLbl="sibTrans1D1" presStyleIdx="5" presStyleCnt="7"/>
      <dgm:spPr/>
    </dgm:pt>
    <dgm:pt modelId="{6B6AC3A5-8FF0-48A6-9887-FD89A742295B}" type="pres">
      <dgm:prSet presAssocID="{AC550AC2-A5FC-469D-B4C2-9F581E71E9DC}" presName="ConnectorPoint" presStyleLbl="node1" presStyleIdx="5" presStyleCnt="7"/>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a:noFill/>
        </a:ln>
        <a:effectLst/>
      </dgm:spPr>
    </dgm:pt>
    <dgm:pt modelId="{F3D43F9E-7FDB-418B-BF32-04E530779DA2}" type="pres">
      <dgm:prSet presAssocID="{AC550AC2-A5FC-469D-B4C2-9F581E71E9DC}" presName="EmptyPlaceHolder" presStyleCnt="0"/>
      <dgm:spPr/>
    </dgm:pt>
    <dgm:pt modelId="{ED40A1DA-73DE-4FDF-B237-A91B94646ED0}" type="pres">
      <dgm:prSet presAssocID="{B09C51B9-3AB8-47EC-95ED-3018DAB38BA7}" presName="spaceBetweenRectangles" presStyleCnt="0"/>
      <dgm:spPr/>
    </dgm:pt>
    <dgm:pt modelId="{2D26EDA6-7901-446A-9E89-F42DEC97FC63}" type="pres">
      <dgm:prSet presAssocID="{B1DBF740-9922-40A1-B9B2-A077EB242C5A}" presName="composite" presStyleCnt="0"/>
      <dgm:spPr/>
    </dgm:pt>
    <dgm:pt modelId="{183EDB93-D5D6-4436-8140-E41D1B8561D6}" type="pres">
      <dgm:prSet presAssocID="{B1DBF740-9922-40A1-B9B2-A077EB242C5A}" presName="L1TextContainer" presStyleLbl="alignNode1" presStyleIdx="6" presStyleCnt="7">
        <dgm:presLayoutVars>
          <dgm:chMax val="1"/>
          <dgm:chPref val="1"/>
          <dgm:bulletEnabled val="1"/>
        </dgm:presLayoutVars>
      </dgm:prSet>
      <dgm:spPr/>
    </dgm:pt>
    <dgm:pt modelId="{8D98C39B-7D2A-4D27-9B6C-6CD8D41F4AE1}" type="pres">
      <dgm:prSet presAssocID="{B1DBF740-9922-40A1-B9B2-A077EB242C5A}" presName="L2TextContainerWrapper" presStyleCnt="0">
        <dgm:presLayoutVars>
          <dgm:bulletEnabled val="1"/>
        </dgm:presLayoutVars>
      </dgm:prSet>
      <dgm:spPr/>
    </dgm:pt>
    <dgm:pt modelId="{AC24ECBB-C6AF-4DF1-A5F6-0D969E47C5E7}" type="pres">
      <dgm:prSet presAssocID="{B1DBF740-9922-40A1-B9B2-A077EB242C5A}" presName="L2TextContainer" presStyleLbl="bgAccFollowNode1" presStyleIdx="6" presStyleCnt="7"/>
      <dgm:spPr/>
    </dgm:pt>
    <dgm:pt modelId="{70A0EA13-C52B-4FFF-9C8C-82E534ED34FD}" type="pres">
      <dgm:prSet presAssocID="{B1DBF740-9922-40A1-B9B2-A077EB242C5A}" presName="FlexibleEmptyPlaceHolder" presStyleCnt="0"/>
      <dgm:spPr/>
    </dgm:pt>
    <dgm:pt modelId="{496432C9-65B5-45A8-A0CE-D15F7E20D0BF}" type="pres">
      <dgm:prSet presAssocID="{B1DBF740-9922-40A1-B9B2-A077EB242C5A}" presName="ConnectLine" presStyleLbl="sibTrans1D1" presStyleIdx="6" presStyleCnt="7"/>
      <dgm:spPr/>
    </dgm:pt>
    <dgm:pt modelId="{76262D77-ED73-4069-8D2C-F4CF0904C08E}" type="pres">
      <dgm:prSet presAssocID="{B1DBF740-9922-40A1-B9B2-A077EB242C5A}" presName="ConnectorPoint" presStyleLbl="node1" presStyleIdx="6" presStyleCnt="7"/>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a:noFill/>
        </a:ln>
        <a:effectLst/>
      </dgm:spPr>
    </dgm:pt>
    <dgm:pt modelId="{9CE27FB0-3A41-4E99-A2FE-EE43BFE978A8}" type="pres">
      <dgm:prSet presAssocID="{B1DBF740-9922-40A1-B9B2-A077EB242C5A}" presName="EmptyPlaceHolder" presStyleCnt="0"/>
      <dgm:spPr/>
    </dgm:pt>
  </dgm:ptLst>
  <dgm:cxnLst>
    <dgm:cxn modelId="{252C7707-83A0-4F46-9852-743C937FE066}" type="presOf" srcId="{A5B5EB73-31F0-44E4-B51E-BEDDCD706B42}" destId="{3EE13A29-31A0-429B-92FB-5CBB9E07FEED}" srcOrd="0" destOrd="0" presId="urn:microsoft.com/office/officeart/2017/3/layout/HorizontalLabelsTimeline"/>
    <dgm:cxn modelId="{6EC25C0F-BC9F-463E-B3D1-E4C200130D4B}" type="presOf" srcId="{6014738E-2EEE-4E88-8C1C-04E309F7103F}" destId="{0D037E59-3860-48A5-AB9C-592AD2C4B35A}" srcOrd="0" destOrd="0" presId="urn:microsoft.com/office/officeart/2017/3/layout/HorizontalLabelsTimeline"/>
    <dgm:cxn modelId="{B9E21311-6910-4F6F-B783-4FFBEDFE0459}" type="presOf" srcId="{3DEF5D9F-DB0B-4B11-B010-140A603A5952}" destId="{334BE432-6C3B-4691-88DB-FACFEE6CE7CE}" srcOrd="0" destOrd="0" presId="urn:microsoft.com/office/officeart/2017/3/layout/HorizontalLabelsTimeline"/>
    <dgm:cxn modelId="{43A0B715-0CFB-405D-913D-B815D25991FB}" type="presOf" srcId="{32FA2F2A-93D5-4B78-9335-59756BBD0D20}" destId="{58FC62A0-6DC2-4EFA-BA48-FB062E997E32}" srcOrd="0" destOrd="0" presId="urn:microsoft.com/office/officeart/2017/3/layout/HorizontalLabelsTimeline"/>
    <dgm:cxn modelId="{AE7C9A1E-EF8F-4463-82C1-823C643D7110}" srcId="{511122A8-A15C-46A2-865C-5B7AD55CC265}" destId="{AC550AC2-A5FC-469D-B4C2-9F581E71E9DC}" srcOrd="5" destOrd="0" parTransId="{CBF693FA-5D6E-416A-A1A2-48B4BA527EE2}" sibTransId="{B09C51B9-3AB8-47EC-95ED-3018DAB38BA7}"/>
    <dgm:cxn modelId="{718E7F29-B19E-4FC3-80A1-F97633AB321D}" srcId="{511122A8-A15C-46A2-865C-5B7AD55CC265}" destId="{1E4CBCA7-F700-4535-944C-A3EEDDC567DB}" srcOrd="1" destOrd="0" parTransId="{BD622D35-91B1-4E80-910F-122374B47EEA}" sibTransId="{49EF40DD-CE4D-4ED4-9E74-18CCAD22D198}"/>
    <dgm:cxn modelId="{0F719532-488D-40E7-8761-D20EE0394801}" type="presOf" srcId="{684AA92F-D2E2-40CA-BC29-C5CB48EDCFAA}" destId="{562F99F8-EC63-498A-A02B-05D6D4B207D1}" srcOrd="0" destOrd="0" presId="urn:microsoft.com/office/officeart/2017/3/layout/HorizontalLabelsTimeline"/>
    <dgm:cxn modelId="{6543D838-8B03-4262-8352-EE61D7A981F1}" type="presOf" srcId="{511122A8-A15C-46A2-865C-5B7AD55CC265}" destId="{96E79FAE-1783-452B-9691-E4A5037E066F}" srcOrd="0" destOrd="0" presId="urn:microsoft.com/office/officeart/2017/3/layout/HorizontalLabelsTimeline"/>
    <dgm:cxn modelId="{2275D85E-9601-44E5-A2CE-2C9CC714105D}" srcId="{511122A8-A15C-46A2-865C-5B7AD55CC265}" destId="{A5B5EB73-31F0-44E4-B51E-BEDDCD706B42}" srcOrd="0" destOrd="0" parTransId="{C81B8969-C6BB-4EB3-86D7-C2240AAF0E0C}" sibTransId="{4AA92C12-22F4-4159-9C9C-323B16F31B34}"/>
    <dgm:cxn modelId="{7B5B544B-3256-4604-AED1-4CD719F56150}" srcId="{EAC3E67F-597B-4809-AE8E-5BF74EF82E39}" destId="{E056CE5A-E112-4F6C-850C-4FFB74EAD00C}" srcOrd="0" destOrd="0" parTransId="{BBAFBDC7-6F32-48F3-96CD-E1D9D64CDBA1}" sibTransId="{FC682669-805F-4215-B2FD-C46267283B9D}"/>
    <dgm:cxn modelId="{E2CC1772-FB6C-4A1C-9F5A-0D4B660830CE}" srcId="{AC550AC2-A5FC-469D-B4C2-9F581E71E9DC}" destId="{574C97C7-AC41-4455-A754-E2088BE8739B}" srcOrd="0" destOrd="0" parTransId="{DD7B9D2E-28E1-49F5-8B12-3418590F5177}" sibTransId="{5B44DEF8-4C9C-416F-81EB-A71EFEEBF067}"/>
    <dgm:cxn modelId="{EA403155-4EB3-439D-B787-24DC72C75E69}" srcId="{1E4CBCA7-F700-4535-944C-A3EEDDC567DB}" destId="{6014738E-2EEE-4E88-8C1C-04E309F7103F}" srcOrd="0" destOrd="0" parTransId="{48A3DE5B-BE47-4B42-8A2B-01135CFA5313}" sibTransId="{1BF9C42F-1912-473A-818D-931D579E76CF}"/>
    <dgm:cxn modelId="{7A19EB78-D52A-4E04-B048-C9F2AD9B79C4}" type="presOf" srcId="{25464AED-594C-41AF-A8C0-BFD0971CD741}" destId="{AC24ECBB-C6AF-4DF1-A5F6-0D969E47C5E7}" srcOrd="0" destOrd="0" presId="urn:microsoft.com/office/officeart/2017/3/layout/HorizontalLabelsTimeline"/>
    <dgm:cxn modelId="{2CA9717B-E881-4D7F-9C35-4A32C432785E}" type="presOf" srcId="{EAC3E67F-597B-4809-AE8E-5BF74EF82E39}" destId="{410EAEB7-611A-4FFE-B758-F39606D82E3C}" srcOrd="0" destOrd="0" presId="urn:microsoft.com/office/officeart/2017/3/layout/HorizontalLabelsTimeline"/>
    <dgm:cxn modelId="{2B91D07F-2F09-4ED9-ABD8-A400CF4DD50D}" type="presOf" srcId="{5404E90D-13DA-4550-AAB9-36B840FD2647}" destId="{A9141E34-E752-4D3C-B868-CC6641C45F93}" srcOrd="0" destOrd="0" presId="urn:microsoft.com/office/officeart/2017/3/layout/HorizontalLabelsTimeline"/>
    <dgm:cxn modelId="{5C386691-E7BB-463A-A295-C032F5ECE161}" type="presOf" srcId="{09A6A649-F4F4-47AA-84E8-5F0E75749DFF}" destId="{6F848B76-8A31-4D83-AC69-7951721E03F8}" srcOrd="0" destOrd="0" presId="urn:microsoft.com/office/officeart/2017/3/layout/HorizontalLabelsTimeline"/>
    <dgm:cxn modelId="{8E375391-54E6-4363-AFD8-6F8A89E18EF9}" srcId="{684AA92F-D2E2-40CA-BC29-C5CB48EDCFAA}" destId="{09A6A649-F4F4-47AA-84E8-5F0E75749DFF}" srcOrd="0" destOrd="0" parTransId="{F026E729-6377-4F20-A5FF-237654396DAE}" sibTransId="{BFE9C538-1697-4E16-B0FC-A1D68D9BBF1C}"/>
    <dgm:cxn modelId="{7DFDDA98-25A7-48A1-AF4F-8FB2B1A91528}" srcId="{511122A8-A15C-46A2-865C-5B7AD55CC265}" destId="{B1DBF740-9922-40A1-B9B2-A077EB242C5A}" srcOrd="6" destOrd="0" parTransId="{52702C2F-87BD-4E13-9683-B91668378B7F}" sibTransId="{6E491F89-23EE-40BF-9FB6-1AFAA9E57027}"/>
    <dgm:cxn modelId="{5B3337B4-EFDF-4EA5-B405-DEF6A21B429B}" srcId="{A5B5EB73-31F0-44E4-B51E-BEDDCD706B42}" destId="{5404E90D-13DA-4550-AAB9-36B840FD2647}" srcOrd="0" destOrd="0" parTransId="{E41584E6-0650-41A9-894A-AAAF002718B5}" sibTransId="{91280A57-562E-4EEF-9FBC-3EF95CD49416}"/>
    <dgm:cxn modelId="{7A447AB9-6256-4736-B68B-3CD3203B3E85}" srcId="{511122A8-A15C-46A2-865C-5B7AD55CC265}" destId="{32FA2F2A-93D5-4B78-9335-59756BBD0D20}" srcOrd="3" destOrd="0" parTransId="{34FF5ADA-C252-414A-B3C6-0612E6A7314A}" sibTransId="{5F9EFA5D-4AFC-4A54-8E45-9EF1EB73C42B}"/>
    <dgm:cxn modelId="{E063F8C2-F973-4D06-8299-DC4F3A94586F}" type="presOf" srcId="{574C97C7-AC41-4455-A754-E2088BE8739B}" destId="{6995360C-977E-425A-B34B-A0B53B41DEDB}" srcOrd="0" destOrd="0" presId="urn:microsoft.com/office/officeart/2017/3/layout/HorizontalLabelsTimeline"/>
    <dgm:cxn modelId="{948522CD-93EF-4A2F-AAEC-3D130B244F58}" type="presOf" srcId="{B1DBF740-9922-40A1-B9B2-A077EB242C5A}" destId="{183EDB93-D5D6-4436-8140-E41D1B8561D6}" srcOrd="0" destOrd="0" presId="urn:microsoft.com/office/officeart/2017/3/layout/HorizontalLabelsTimeline"/>
    <dgm:cxn modelId="{EF09B8D5-72E7-488F-B86D-36AA96B6F935}" srcId="{511122A8-A15C-46A2-865C-5B7AD55CC265}" destId="{684AA92F-D2E2-40CA-BC29-C5CB48EDCFAA}" srcOrd="2" destOrd="0" parTransId="{31202D1F-EB34-4C4F-835E-88C14FF5641B}" sibTransId="{F0591E27-668E-4C19-AF68-6722E004A099}"/>
    <dgm:cxn modelId="{FDDCA1D8-79FF-4D22-B0FD-7DBEFDAB18E3}" srcId="{B1DBF740-9922-40A1-B9B2-A077EB242C5A}" destId="{25464AED-594C-41AF-A8C0-BFD0971CD741}" srcOrd="0" destOrd="0" parTransId="{6D7A9D02-B22C-40C5-A7AF-3963BA83B656}" sibTransId="{5E3ABE41-763B-4B58-9C7F-85B2352CEE76}"/>
    <dgm:cxn modelId="{D3B963DC-18DF-4446-8EFF-3B68046EE902}" type="presOf" srcId="{1E4CBCA7-F700-4535-944C-A3EEDDC567DB}" destId="{9253F837-697B-4B10-A162-B06EEA0D0318}" srcOrd="0" destOrd="0" presId="urn:microsoft.com/office/officeart/2017/3/layout/HorizontalLabelsTimeline"/>
    <dgm:cxn modelId="{26EDB1E1-A69B-4DDD-9A1B-F1DEDD501D76}" type="presOf" srcId="{E056CE5A-E112-4F6C-850C-4FFB74EAD00C}" destId="{E76B50DF-B981-4C6A-8729-ED99466CFF2A}" srcOrd="0" destOrd="0" presId="urn:microsoft.com/office/officeart/2017/3/layout/HorizontalLabelsTimeline"/>
    <dgm:cxn modelId="{532A72E2-9DD5-4FFD-8572-6AAC7697BBD1}" type="presOf" srcId="{AC550AC2-A5FC-469D-B4C2-9F581E71E9DC}" destId="{3D1DCACF-335D-4FB4-8F22-52C2EF6BBCB1}" srcOrd="0" destOrd="0" presId="urn:microsoft.com/office/officeart/2017/3/layout/HorizontalLabelsTimeline"/>
    <dgm:cxn modelId="{3AF3CBEB-6C0B-4547-9983-AE1A512B2AE5}" srcId="{511122A8-A15C-46A2-865C-5B7AD55CC265}" destId="{EAC3E67F-597B-4809-AE8E-5BF74EF82E39}" srcOrd="4" destOrd="0" parTransId="{A2CEBDD4-B117-4063-8C79-FE59DA13641B}" sibTransId="{D27C3674-2883-4C91-9866-95C754F0A060}"/>
    <dgm:cxn modelId="{44BACDF3-F677-4EAF-BDCE-93A6541E9909}" srcId="{32FA2F2A-93D5-4B78-9335-59756BBD0D20}" destId="{3DEF5D9F-DB0B-4B11-B010-140A603A5952}" srcOrd="0" destOrd="0" parTransId="{5F5E0ABA-BC30-4B38-87F1-09039026A080}" sibTransId="{35345D06-9DA9-47A2-AF91-0D931CFCFFDB}"/>
    <dgm:cxn modelId="{7DF59C3E-6549-42A0-8971-0DAF1BD0C9EE}" type="presParOf" srcId="{96E79FAE-1783-452B-9691-E4A5037E066F}" destId="{DAE173F7-8BDE-4B44-91B1-C06941E439F1}" srcOrd="0" destOrd="0" presId="urn:microsoft.com/office/officeart/2017/3/layout/HorizontalLabelsTimeline"/>
    <dgm:cxn modelId="{BBB11E90-1712-4F91-A42F-4986E1C24ED9}" type="presParOf" srcId="{96E79FAE-1783-452B-9691-E4A5037E066F}" destId="{417438C8-6DB7-4E18-867C-1522A6280CC4}" srcOrd="1" destOrd="0" presId="urn:microsoft.com/office/officeart/2017/3/layout/HorizontalLabelsTimeline"/>
    <dgm:cxn modelId="{57F35377-BDF7-4661-9832-3160C50C9E7C}" type="presParOf" srcId="{417438C8-6DB7-4E18-867C-1522A6280CC4}" destId="{F3C76AF4-923A-4C8C-83FF-08F890DA2273}" srcOrd="0" destOrd="0" presId="urn:microsoft.com/office/officeart/2017/3/layout/HorizontalLabelsTimeline"/>
    <dgm:cxn modelId="{30877EBD-7522-465F-92C8-262DE2553EF0}" type="presParOf" srcId="{F3C76AF4-923A-4C8C-83FF-08F890DA2273}" destId="{3EE13A29-31A0-429B-92FB-5CBB9E07FEED}" srcOrd="0" destOrd="0" presId="urn:microsoft.com/office/officeart/2017/3/layout/HorizontalLabelsTimeline"/>
    <dgm:cxn modelId="{93B20D4E-8EEC-4E91-952C-7075EC70E3E4}" type="presParOf" srcId="{F3C76AF4-923A-4C8C-83FF-08F890DA2273}" destId="{4E849514-29E8-4486-A798-CCA8950D62E5}" srcOrd="1" destOrd="0" presId="urn:microsoft.com/office/officeart/2017/3/layout/HorizontalLabelsTimeline"/>
    <dgm:cxn modelId="{CA0F3865-3B36-42AB-AF50-164A236E8EFC}" type="presParOf" srcId="{4E849514-29E8-4486-A798-CCA8950D62E5}" destId="{A9141E34-E752-4D3C-B868-CC6641C45F93}" srcOrd="0" destOrd="0" presId="urn:microsoft.com/office/officeart/2017/3/layout/HorizontalLabelsTimeline"/>
    <dgm:cxn modelId="{140ABDF1-4526-41A6-8EA1-D70A524C8748}" type="presParOf" srcId="{4E849514-29E8-4486-A798-CCA8950D62E5}" destId="{C0678CD2-4411-4976-9666-919C7E120784}" srcOrd="1" destOrd="0" presId="urn:microsoft.com/office/officeart/2017/3/layout/HorizontalLabelsTimeline"/>
    <dgm:cxn modelId="{1882D84C-7246-4233-B4A9-597D7F6B3B3B}" type="presParOf" srcId="{F3C76AF4-923A-4C8C-83FF-08F890DA2273}" destId="{869FB7EE-0130-414F-9715-756912887F94}" srcOrd="2" destOrd="0" presId="urn:microsoft.com/office/officeart/2017/3/layout/HorizontalLabelsTimeline"/>
    <dgm:cxn modelId="{4C56DE92-0C27-4426-93F4-174C9B26D840}" type="presParOf" srcId="{F3C76AF4-923A-4C8C-83FF-08F890DA2273}" destId="{953E9C29-5DFE-422F-8056-B67420EBB540}" srcOrd="3" destOrd="0" presId="urn:microsoft.com/office/officeart/2017/3/layout/HorizontalLabelsTimeline"/>
    <dgm:cxn modelId="{8C10CE9F-9C81-438A-BE4B-91D1A9B5ED8B}" type="presParOf" srcId="{F3C76AF4-923A-4C8C-83FF-08F890DA2273}" destId="{CA4654A9-2684-4EFA-AC2C-3107645C1C2F}" srcOrd="4" destOrd="0" presId="urn:microsoft.com/office/officeart/2017/3/layout/HorizontalLabelsTimeline"/>
    <dgm:cxn modelId="{85B272E1-2D49-4678-B392-995A563DA183}" type="presParOf" srcId="{417438C8-6DB7-4E18-867C-1522A6280CC4}" destId="{CF411417-6193-4E8D-B7B3-D5ABC783390D}" srcOrd="1" destOrd="0" presId="urn:microsoft.com/office/officeart/2017/3/layout/HorizontalLabelsTimeline"/>
    <dgm:cxn modelId="{C27435F4-7DF0-4BE6-8632-C5212B25CBBC}" type="presParOf" srcId="{417438C8-6DB7-4E18-867C-1522A6280CC4}" destId="{DFC8806C-5B16-4F2E-B1A4-BCC78B446AD8}" srcOrd="2" destOrd="0" presId="urn:microsoft.com/office/officeart/2017/3/layout/HorizontalLabelsTimeline"/>
    <dgm:cxn modelId="{67692B3C-F4CA-4302-8D3B-96C9E2E21AD7}" type="presParOf" srcId="{DFC8806C-5B16-4F2E-B1A4-BCC78B446AD8}" destId="{9253F837-697B-4B10-A162-B06EEA0D0318}" srcOrd="0" destOrd="0" presId="urn:microsoft.com/office/officeart/2017/3/layout/HorizontalLabelsTimeline"/>
    <dgm:cxn modelId="{F94911D4-DAFB-4955-B3BE-50A1BF579682}" type="presParOf" srcId="{DFC8806C-5B16-4F2E-B1A4-BCC78B446AD8}" destId="{82AFD761-38B6-4B54-874F-DB74842E7504}" srcOrd="1" destOrd="0" presId="urn:microsoft.com/office/officeart/2017/3/layout/HorizontalLabelsTimeline"/>
    <dgm:cxn modelId="{6DFF22AA-0D59-452E-8399-BC65E29599B5}" type="presParOf" srcId="{82AFD761-38B6-4B54-874F-DB74842E7504}" destId="{0D037E59-3860-48A5-AB9C-592AD2C4B35A}" srcOrd="0" destOrd="0" presId="urn:microsoft.com/office/officeart/2017/3/layout/HorizontalLabelsTimeline"/>
    <dgm:cxn modelId="{A8634DD4-16DB-4637-B37B-CFE59A01EB02}" type="presParOf" srcId="{82AFD761-38B6-4B54-874F-DB74842E7504}" destId="{238DBF6B-EAD7-4725-903E-616B74419646}" srcOrd="1" destOrd="0" presId="urn:microsoft.com/office/officeart/2017/3/layout/HorizontalLabelsTimeline"/>
    <dgm:cxn modelId="{4C813581-0B2C-4FC4-ADBA-06C9B3E3FC25}" type="presParOf" srcId="{DFC8806C-5B16-4F2E-B1A4-BCC78B446AD8}" destId="{5D35BE83-A906-4CE4-AC55-F571E0D49913}" srcOrd="2" destOrd="0" presId="urn:microsoft.com/office/officeart/2017/3/layout/HorizontalLabelsTimeline"/>
    <dgm:cxn modelId="{A80E2465-C17B-4786-91D4-613F2910DB13}" type="presParOf" srcId="{DFC8806C-5B16-4F2E-B1A4-BCC78B446AD8}" destId="{2E56577A-B5DD-43D0-B031-9806766A4099}" srcOrd="3" destOrd="0" presId="urn:microsoft.com/office/officeart/2017/3/layout/HorizontalLabelsTimeline"/>
    <dgm:cxn modelId="{84DC85FA-004D-4966-9642-304F1BDF9418}" type="presParOf" srcId="{DFC8806C-5B16-4F2E-B1A4-BCC78B446AD8}" destId="{4DAFF2E7-41ED-457D-9B7A-8CA7F681E80D}" srcOrd="4" destOrd="0" presId="urn:microsoft.com/office/officeart/2017/3/layout/HorizontalLabelsTimeline"/>
    <dgm:cxn modelId="{EE9E84AF-CC93-4481-BAB0-9384372B5230}" type="presParOf" srcId="{417438C8-6DB7-4E18-867C-1522A6280CC4}" destId="{07B26E1D-62EC-4E71-855D-B4A802D31832}" srcOrd="3" destOrd="0" presId="urn:microsoft.com/office/officeart/2017/3/layout/HorizontalLabelsTimeline"/>
    <dgm:cxn modelId="{1A892762-2996-4613-8B69-320670974865}" type="presParOf" srcId="{417438C8-6DB7-4E18-867C-1522A6280CC4}" destId="{B7D486C5-6460-465A-A1E1-6B53F20E4687}" srcOrd="4" destOrd="0" presId="urn:microsoft.com/office/officeart/2017/3/layout/HorizontalLabelsTimeline"/>
    <dgm:cxn modelId="{DEB191DD-34A3-419F-AB26-33ABB151B5C8}" type="presParOf" srcId="{B7D486C5-6460-465A-A1E1-6B53F20E4687}" destId="{562F99F8-EC63-498A-A02B-05D6D4B207D1}" srcOrd="0" destOrd="0" presId="urn:microsoft.com/office/officeart/2017/3/layout/HorizontalLabelsTimeline"/>
    <dgm:cxn modelId="{C66AAF7E-AD9A-4501-923A-9D086AD26CC2}" type="presParOf" srcId="{B7D486C5-6460-465A-A1E1-6B53F20E4687}" destId="{809FFD10-4C3F-4360-9BBF-985213732642}" srcOrd="1" destOrd="0" presId="urn:microsoft.com/office/officeart/2017/3/layout/HorizontalLabelsTimeline"/>
    <dgm:cxn modelId="{322FFAE2-5AFB-4F83-ABEF-EA583A7799F6}" type="presParOf" srcId="{809FFD10-4C3F-4360-9BBF-985213732642}" destId="{6F848B76-8A31-4D83-AC69-7951721E03F8}" srcOrd="0" destOrd="0" presId="urn:microsoft.com/office/officeart/2017/3/layout/HorizontalLabelsTimeline"/>
    <dgm:cxn modelId="{A30627A5-9C0B-4DDD-A1C7-FD6B05180BC1}" type="presParOf" srcId="{809FFD10-4C3F-4360-9BBF-985213732642}" destId="{1D8F53BA-FF3D-4CD4-BF09-3B0B51253A96}" srcOrd="1" destOrd="0" presId="urn:microsoft.com/office/officeart/2017/3/layout/HorizontalLabelsTimeline"/>
    <dgm:cxn modelId="{99714E9B-EE4D-4EB2-B48D-EA986E86802C}" type="presParOf" srcId="{B7D486C5-6460-465A-A1E1-6B53F20E4687}" destId="{9C0F9B01-4B57-4186-ABA8-6B19B5E9FF82}" srcOrd="2" destOrd="0" presId="urn:microsoft.com/office/officeart/2017/3/layout/HorizontalLabelsTimeline"/>
    <dgm:cxn modelId="{B2139A96-5D36-488F-87AA-8E2F761E8947}" type="presParOf" srcId="{B7D486C5-6460-465A-A1E1-6B53F20E4687}" destId="{51813C73-F89A-4E9B-929D-CEF6C1EF8B39}" srcOrd="3" destOrd="0" presId="urn:microsoft.com/office/officeart/2017/3/layout/HorizontalLabelsTimeline"/>
    <dgm:cxn modelId="{FE56A5EB-D560-440A-AF90-3627A3CEFD35}" type="presParOf" srcId="{B7D486C5-6460-465A-A1E1-6B53F20E4687}" destId="{FF0450D6-C3C4-4B77-8A0A-BEC8F11DF9FF}" srcOrd="4" destOrd="0" presId="urn:microsoft.com/office/officeart/2017/3/layout/HorizontalLabelsTimeline"/>
    <dgm:cxn modelId="{7A4A8DA7-C697-4FAE-845E-7E836B209DE0}" type="presParOf" srcId="{417438C8-6DB7-4E18-867C-1522A6280CC4}" destId="{1D8DD46B-C91D-4BE6-9F10-9586F7CF058E}" srcOrd="5" destOrd="0" presId="urn:microsoft.com/office/officeart/2017/3/layout/HorizontalLabelsTimeline"/>
    <dgm:cxn modelId="{E447B073-7262-4EA7-9EB8-C3095FB57F55}" type="presParOf" srcId="{417438C8-6DB7-4E18-867C-1522A6280CC4}" destId="{1A018CFF-C7A1-4B51-9EAA-AF6124BB8E11}" srcOrd="6" destOrd="0" presId="urn:microsoft.com/office/officeart/2017/3/layout/HorizontalLabelsTimeline"/>
    <dgm:cxn modelId="{EB39DE74-CBDC-4255-8783-297D3E66D82A}" type="presParOf" srcId="{1A018CFF-C7A1-4B51-9EAA-AF6124BB8E11}" destId="{58FC62A0-6DC2-4EFA-BA48-FB062E997E32}" srcOrd="0" destOrd="0" presId="urn:microsoft.com/office/officeart/2017/3/layout/HorizontalLabelsTimeline"/>
    <dgm:cxn modelId="{CCCE7391-1259-4AD6-A8BC-BE3513B651A8}" type="presParOf" srcId="{1A018CFF-C7A1-4B51-9EAA-AF6124BB8E11}" destId="{BCF25677-D832-4300-BE0E-CF684D6994D4}" srcOrd="1" destOrd="0" presId="urn:microsoft.com/office/officeart/2017/3/layout/HorizontalLabelsTimeline"/>
    <dgm:cxn modelId="{5B1F8017-C454-467B-A0D2-750C25D099E3}" type="presParOf" srcId="{BCF25677-D832-4300-BE0E-CF684D6994D4}" destId="{334BE432-6C3B-4691-88DB-FACFEE6CE7CE}" srcOrd="0" destOrd="0" presId="urn:microsoft.com/office/officeart/2017/3/layout/HorizontalLabelsTimeline"/>
    <dgm:cxn modelId="{805EF281-28C2-41C1-842B-974360BF7174}" type="presParOf" srcId="{BCF25677-D832-4300-BE0E-CF684D6994D4}" destId="{B1174AE8-AB3C-43A9-BE19-9B4CEA9C4F81}" srcOrd="1" destOrd="0" presId="urn:microsoft.com/office/officeart/2017/3/layout/HorizontalLabelsTimeline"/>
    <dgm:cxn modelId="{BD0E8D11-269D-4FBB-8566-79F775DD1E39}" type="presParOf" srcId="{1A018CFF-C7A1-4B51-9EAA-AF6124BB8E11}" destId="{A5F05961-2AFD-4833-85C8-5635B37F12C9}" srcOrd="2" destOrd="0" presId="urn:microsoft.com/office/officeart/2017/3/layout/HorizontalLabelsTimeline"/>
    <dgm:cxn modelId="{2AEB0D00-AB08-4389-8C54-027C226A2E3B}" type="presParOf" srcId="{1A018CFF-C7A1-4B51-9EAA-AF6124BB8E11}" destId="{42F8D9AC-454B-4B1F-9044-93BD5A628855}" srcOrd="3" destOrd="0" presId="urn:microsoft.com/office/officeart/2017/3/layout/HorizontalLabelsTimeline"/>
    <dgm:cxn modelId="{796E65B5-79F4-4D51-B0B4-9C223D389057}" type="presParOf" srcId="{1A018CFF-C7A1-4B51-9EAA-AF6124BB8E11}" destId="{FC13D25B-AC81-43D5-863C-2CE97130D21B}" srcOrd="4" destOrd="0" presId="urn:microsoft.com/office/officeart/2017/3/layout/HorizontalLabelsTimeline"/>
    <dgm:cxn modelId="{93106F7C-CB65-49AA-9E2F-D28670959D3F}" type="presParOf" srcId="{417438C8-6DB7-4E18-867C-1522A6280CC4}" destId="{AF2A06E9-3F2E-43F5-9A03-B26004DDC017}" srcOrd="7" destOrd="0" presId="urn:microsoft.com/office/officeart/2017/3/layout/HorizontalLabelsTimeline"/>
    <dgm:cxn modelId="{28BFE4D2-00AA-4A40-9D92-53EB7F20375D}" type="presParOf" srcId="{417438C8-6DB7-4E18-867C-1522A6280CC4}" destId="{E75CC0F2-4A5B-441B-A6E1-D5E438796C28}" srcOrd="8" destOrd="0" presId="urn:microsoft.com/office/officeart/2017/3/layout/HorizontalLabelsTimeline"/>
    <dgm:cxn modelId="{A2667475-FD14-4E0A-A801-B23E16EC1091}" type="presParOf" srcId="{E75CC0F2-4A5B-441B-A6E1-D5E438796C28}" destId="{410EAEB7-611A-4FFE-B758-F39606D82E3C}" srcOrd="0" destOrd="0" presId="urn:microsoft.com/office/officeart/2017/3/layout/HorizontalLabelsTimeline"/>
    <dgm:cxn modelId="{C0E7205F-678E-42A1-8895-D9EE1EA03AA3}" type="presParOf" srcId="{E75CC0F2-4A5B-441B-A6E1-D5E438796C28}" destId="{349E111A-74EA-455A-9AEA-9B0D1C5134E3}" srcOrd="1" destOrd="0" presId="urn:microsoft.com/office/officeart/2017/3/layout/HorizontalLabelsTimeline"/>
    <dgm:cxn modelId="{828D3DCE-3499-4DBA-B728-1298415EFB63}" type="presParOf" srcId="{349E111A-74EA-455A-9AEA-9B0D1C5134E3}" destId="{E76B50DF-B981-4C6A-8729-ED99466CFF2A}" srcOrd="0" destOrd="0" presId="urn:microsoft.com/office/officeart/2017/3/layout/HorizontalLabelsTimeline"/>
    <dgm:cxn modelId="{CF98C493-2FA6-41B9-9112-5E2AB2B11F06}" type="presParOf" srcId="{349E111A-74EA-455A-9AEA-9B0D1C5134E3}" destId="{2EAE5E17-11D2-40ED-8D0F-24DA7458EB45}" srcOrd="1" destOrd="0" presId="urn:microsoft.com/office/officeart/2017/3/layout/HorizontalLabelsTimeline"/>
    <dgm:cxn modelId="{AD5C08E6-7DAA-499A-8656-C461E9D9E4C8}" type="presParOf" srcId="{E75CC0F2-4A5B-441B-A6E1-D5E438796C28}" destId="{B0661CD1-D69B-4816-AD17-EC35A5DF3AC7}" srcOrd="2" destOrd="0" presId="urn:microsoft.com/office/officeart/2017/3/layout/HorizontalLabelsTimeline"/>
    <dgm:cxn modelId="{E049CB61-9507-4D96-961A-748A101E8195}" type="presParOf" srcId="{E75CC0F2-4A5B-441B-A6E1-D5E438796C28}" destId="{88CE2E1E-67C6-4337-867F-C81F92B1BD86}" srcOrd="3" destOrd="0" presId="urn:microsoft.com/office/officeart/2017/3/layout/HorizontalLabelsTimeline"/>
    <dgm:cxn modelId="{568901A3-1487-4FBD-8B0B-4B1038E0805B}" type="presParOf" srcId="{E75CC0F2-4A5B-441B-A6E1-D5E438796C28}" destId="{3EF81E10-B8BE-4438-B762-BD1B11512AFB}" srcOrd="4" destOrd="0" presId="urn:microsoft.com/office/officeart/2017/3/layout/HorizontalLabelsTimeline"/>
    <dgm:cxn modelId="{C8C73149-AB69-4390-A65A-8286918699FF}" type="presParOf" srcId="{417438C8-6DB7-4E18-867C-1522A6280CC4}" destId="{B5C0758F-3DE6-48EB-9464-720AF10DB97E}" srcOrd="9" destOrd="0" presId="urn:microsoft.com/office/officeart/2017/3/layout/HorizontalLabelsTimeline"/>
    <dgm:cxn modelId="{37443DCB-7AC2-4BAC-A6B2-D0F09494E1FC}" type="presParOf" srcId="{417438C8-6DB7-4E18-867C-1522A6280CC4}" destId="{8C83CE93-127E-4D9F-BB99-3040C374D161}" srcOrd="10" destOrd="0" presId="urn:microsoft.com/office/officeart/2017/3/layout/HorizontalLabelsTimeline"/>
    <dgm:cxn modelId="{D9204EE1-DFF5-45BD-BC30-82109F521166}" type="presParOf" srcId="{8C83CE93-127E-4D9F-BB99-3040C374D161}" destId="{3D1DCACF-335D-4FB4-8F22-52C2EF6BBCB1}" srcOrd="0" destOrd="0" presId="urn:microsoft.com/office/officeart/2017/3/layout/HorizontalLabelsTimeline"/>
    <dgm:cxn modelId="{D82C2331-8FB9-4C5C-A255-D36F91464386}" type="presParOf" srcId="{8C83CE93-127E-4D9F-BB99-3040C374D161}" destId="{FD77E429-98C1-476F-AA2A-8E04642EF715}" srcOrd="1" destOrd="0" presId="urn:microsoft.com/office/officeart/2017/3/layout/HorizontalLabelsTimeline"/>
    <dgm:cxn modelId="{58B0496D-1A7C-45FD-8087-5997D6D39223}" type="presParOf" srcId="{FD77E429-98C1-476F-AA2A-8E04642EF715}" destId="{6995360C-977E-425A-B34B-A0B53B41DEDB}" srcOrd="0" destOrd="0" presId="urn:microsoft.com/office/officeart/2017/3/layout/HorizontalLabelsTimeline"/>
    <dgm:cxn modelId="{C4B3D618-20B4-4800-9F44-31B12FFAB5CC}" type="presParOf" srcId="{FD77E429-98C1-476F-AA2A-8E04642EF715}" destId="{953D875D-4F97-439D-9F55-0462ADB74615}" srcOrd="1" destOrd="0" presId="urn:microsoft.com/office/officeart/2017/3/layout/HorizontalLabelsTimeline"/>
    <dgm:cxn modelId="{038637E9-01F0-496E-BA35-157F4F4C6638}" type="presParOf" srcId="{8C83CE93-127E-4D9F-BB99-3040C374D161}" destId="{D9283249-503E-47C4-BB3E-FC13378E6334}" srcOrd="2" destOrd="0" presId="urn:microsoft.com/office/officeart/2017/3/layout/HorizontalLabelsTimeline"/>
    <dgm:cxn modelId="{DA4A8AA9-EDF9-4D26-9D20-E93C613694D0}" type="presParOf" srcId="{8C83CE93-127E-4D9F-BB99-3040C374D161}" destId="{6B6AC3A5-8FF0-48A6-9887-FD89A742295B}" srcOrd="3" destOrd="0" presId="urn:microsoft.com/office/officeart/2017/3/layout/HorizontalLabelsTimeline"/>
    <dgm:cxn modelId="{8CC31724-7691-4E55-8A9B-2AEE300E3D0B}" type="presParOf" srcId="{8C83CE93-127E-4D9F-BB99-3040C374D161}" destId="{F3D43F9E-7FDB-418B-BF32-04E530779DA2}" srcOrd="4" destOrd="0" presId="urn:microsoft.com/office/officeart/2017/3/layout/HorizontalLabelsTimeline"/>
    <dgm:cxn modelId="{33323C7B-87F1-4DF7-B69D-FA880E81C2FE}" type="presParOf" srcId="{417438C8-6DB7-4E18-867C-1522A6280CC4}" destId="{ED40A1DA-73DE-4FDF-B237-A91B94646ED0}" srcOrd="11" destOrd="0" presId="urn:microsoft.com/office/officeart/2017/3/layout/HorizontalLabelsTimeline"/>
    <dgm:cxn modelId="{291C1634-3EB0-4939-B785-3578E828A5E2}" type="presParOf" srcId="{417438C8-6DB7-4E18-867C-1522A6280CC4}" destId="{2D26EDA6-7901-446A-9E89-F42DEC97FC63}" srcOrd="12" destOrd="0" presId="urn:microsoft.com/office/officeart/2017/3/layout/HorizontalLabelsTimeline"/>
    <dgm:cxn modelId="{3CE733B7-3991-479A-BAE1-94C0375D1419}" type="presParOf" srcId="{2D26EDA6-7901-446A-9E89-F42DEC97FC63}" destId="{183EDB93-D5D6-4436-8140-E41D1B8561D6}" srcOrd="0" destOrd="0" presId="urn:microsoft.com/office/officeart/2017/3/layout/HorizontalLabelsTimeline"/>
    <dgm:cxn modelId="{2411C34F-C176-473F-B1FF-6CE3E4B7A64A}" type="presParOf" srcId="{2D26EDA6-7901-446A-9E89-F42DEC97FC63}" destId="{8D98C39B-7D2A-4D27-9B6C-6CD8D41F4AE1}" srcOrd="1" destOrd="0" presId="urn:microsoft.com/office/officeart/2017/3/layout/HorizontalLabelsTimeline"/>
    <dgm:cxn modelId="{43CE4ED8-FEB3-47BF-9076-BA6E6435D8AA}" type="presParOf" srcId="{8D98C39B-7D2A-4D27-9B6C-6CD8D41F4AE1}" destId="{AC24ECBB-C6AF-4DF1-A5F6-0D969E47C5E7}" srcOrd="0" destOrd="0" presId="urn:microsoft.com/office/officeart/2017/3/layout/HorizontalLabelsTimeline"/>
    <dgm:cxn modelId="{79DF314C-AF55-4B03-8525-C0BFBB1E6CC9}" type="presParOf" srcId="{8D98C39B-7D2A-4D27-9B6C-6CD8D41F4AE1}" destId="{70A0EA13-C52B-4FFF-9C8C-82E534ED34FD}" srcOrd="1" destOrd="0" presId="urn:microsoft.com/office/officeart/2017/3/layout/HorizontalLabelsTimeline"/>
    <dgm:cxn modelId="{8E8BE02A-2CA7-40DC-ABC4-D9B5CEE52DC3}" type="presParOf" srcId="{2D26EDA6-7901-446A-9E89-F42DEC97FC63}" destId="{496432C9-65B5-45A8-A0CE-D15F7E20D0BF}" srcOrd="2" destOrd="0" presId="urn:microsoft.com/office/officeart/2017/3/layout/HorizontalLabelsTimeline"/>
    <dgm:cxn modelId="{50922BE9-BC5B-495E-935C-A95B197CC874}" type="presParOf" srcId="{2D26EDA6-7901-446A-9E89-F42DEC97FC63}" destId="{76262D77-ED73-4069-8D2C-F4CF0904C08E}" srcOrd="3" destOrd="0" presId="urn:microsoft.com/office/officeart/2017/3/layout/HorizontalLabelsTimeline"/>
    <dgm:cxn modelId="{E15A710F-4C59-42C9-9F67-36C8D021991B}" type="presParOf" srcId="{2D26EDA6-7901-446A-9E89-F42DEC97FC63}" destId="{9CE27FB0-3A41-4E99-A2FE-EE43BFE978A8}"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F9971C-1227-4C0B-830B-2033E7727BB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36925D3-01A2-4F2F-896F-E5F8FD15CABF}">
      <dgm:prSet custT="1"/>
      <dgm:spPr/>
      <dgm:t>
        <a:bodyPr/>
        <a:lstStyle/>
        <a:p>
          <a:r>
            <a:rPr lang="en-US" sz="2800" dirty="0"/>
            <a:t>Mother Theresa </a:t>
          </a:r>
        </a:p>
      </dgm:t>
    </dgm:pt>
    <dgm:pt modelId="{66EB7C29-C251-46FE-B914-90697D00B9D2}" type="parTrans" cxnId="{1D7CCC9E-8E5D-4407-8825-3B3338C7703E}">
      <dgm:prSet/>
      <dgm:spPr/>
      <dgm:t>
        <a:bodyPr/>
        <a:lstStyle/>
        <a:p>
          <a:endParaRPr lang="en-US"/>
        </a:p>
      </dgm:t>
    </dgm:pt>
    <dgm:pt modelId="{1D282962-04BA-4B80-AA97-826141D8E1C3}" type="sibTrans" cxnId="{1D7CCC9E-8E5D-4407-8825-3B3338C7703E}">
      <dgm:prSet/>
      <dgm:spPr/>
      <dgm:t>
        <a:bodyPr/>
        <a:lstStyle/>
        <a:p>
          <a:endParaRPr lang="en-US"/>
        </a:p>
      </dgm:t>
    </dgm:pt>
    <dgm:pt modelId="{6806C7A8-D948-4FE8-B522-E85E52501360}">
      <dgm:prSet custT="1"/>
      <dgm:spPr/>
      <dgm:t>
        <a:bodyPr/>
        <a:lstStyle/>
        <a:p>
          <a:r>
            <a:rPr lang="en-US" sz="2800" dirty="0"/>
            <a:t>Johnny Carson</a:t>
          </a:r>
        </a:p>
      </dgm:t>
    </dgm:pt>
    <dgm:pt modelId="{80FCBE29-5795-4516-8A23-C9F9CEBC8E39}" type="parTrans" cxnId="{839C14E0-4D24-4941-9C1A-04EE58CD8263}">
      <dgm:prSet/>
      <dgm:spPr/>
      <dgm:t>
        <a:bodyPr/>
        <a:lstStyle/>
        <a:p>
          <a:endParaRPr lang="en-US"/>
        </a:p>
      </dgm:t>
    </dgm:pt>
    <dgm:pt modelId="{E2421C15-2BB2-4B00-AC55-E676111CFC62}" type="sibTrans" cxnId="{839C14E0-4D24-4941-9C1A-04EE58CD8263}">
      <dgm:prSet/>
      <dgm:spPr/>
      <dgm:t>
        <a:bodyPr/>
        <a:lstStyle/>
        <a:p>
          <a:endParaRPr lang="en-US"/>
        </a:p>
      </dgm:t>
    </dgm:pt>
    <dgm:pt modelId="{62C55F9E-D4A3-4460-A772-D762ABB955D0}">
      <dgm:prSet custT="1"/>
      <dgm:spPr/>
      <dgm:t>
        <a:bodyPr/>
        <a:lstStyle/>
        <a:p>
          <a:r>
            <a:rPr lang="en-US" sz="2800" dirty="0"/>
            <a:t>Queen Elizabeth II</a:t>
          </a:r>
        </a:p>
      </dgm:t>
    </dgm:pt>
    <dgm:pt modelId="{CA742AC4-30FD-4AF0-A1DF-D072304E0F8A}" type="parTrans" cxnId="{DF4AFE74-895C-4223-8E4D-357ED5C2E697}">
      <dgm:prSet/>
      <dgm:spPr/>
      <dgm:t>
        <a:bodyPr/>
        <a:lstStyle/>
        <a:p>
          <a:endParaRPr lang="en-US"/>
        </a:p>
      </dgm:t>
    </dgm:pt>
    <dgm:pt modelId="{BA4673B3-49AC-42EC-A346-A253BED18DD4}" type="sibTrans" cxnId="{DF4AFE74-895C-4223-8E4D-357ED5C2E697}">
      <dgm:prSet/>
      <dgm:spPr/>
      <dgm:t>
        <a:bodyPr/>
        <a:lstStyle/>
        <a:p>
          <a:endParaRPr lang="en-US"/>
        </a:p>
      </dgm:t>
    </dgm:pt>
    <dgm:pt modelId="{DFC9E0C0-A221-432C-8C57-63E31D3FDE99}">
      <dgm:prSet custT="1"/>
      <dgm:spPr/>
      <dgm:t>
        <a:bodyPr/>
        <a:lstStyle/>
        <a:p>
          <a:r>
            <a:rPr lang="en-US" sz="2800" dirty="0"/>
            <a:t>Jackie Robinson</a:t>
          </a:r>
        </a:p>
      </dgm:t>
    </dgm:pt>
    <dgm:pt modelId="{7835E38F-1430-4230-97FC-D4BF0D6C0242}" type="parTrans" cxnId="{38D9EC63-676D-4D93-B1DF-839BFFF03396}">
      <dgm:prSet/>
      <dgm:spPr/>
      <dgm:t>
        <a:bodyPr/>
        <a:lstStyle/>
        <a:p>
          <a:endParaRPr lang="en-US"/>
        </a:p>
      </dgm:t>
    </dgm:pt>
    <dgm:pt modelId="{BD9E3527-8A23-4E4F-B6B1-1DBF7DD9C026}" type="sibTrans" cxnId="{38D9EC63-676D-4D93-B1DF-839BFFF03396}">
      <dgm:prSet/>
      <dgm:spPr/>
      <dgm:t>
        <a:bodyPr/>
        <a:lstStyle/>
        <a:p>
          <a:endParaRPr lang="en-US"/>
        </a:p>
      </dgm:t>
    </dgm:pt>
    <dgm:pt modelId="{524BCE9B-59A7-4716-B9BD-21E580665DA7}">
      <dgm:prSet custT="1"/>
      <dgm:spPr/>
      <dgm:t>
        <a:bodyPr/>
        <a:lstStyle/>
        <a:p>
          <a:r>
            <a:rPr lang="en-US" sz="2800" dirty="0"/>
            <a:t>Nelson Mandela</a:t>
          </a:r>
        </a:p>
      </dgm:t>
    </dgm:pt>
    <dgm:pt modelId="{3A82924E-E836-4883-9671-CE19439263ED}" type="parTrans" cxnId="{F4F05EA3-74E4-4583-907E-A3768850DB85}">
      <dgm:prSet/>
      <dgm:spPr/>
      <dgm:t>
        <a:bodyPr/>
        <a:lstStyle/>
        <a:p>
          <a:endParaRPr lang="en-US"/>
        </a:p>
      </dgm:t>
    </dgm:pt>
    <dgm:pt modelId="{A5E2CC03-F17E-4725-99E9-BDBC0C1148CA}" type="sibTrans" cxnId="{F4F05EA3-74E4-4583-907E-A3768850DB85}">
      <dgm:prSet/>
      <dgm:spPr/>
      <dgm:t>
        <a:bodyPr/>
        <a:lstStyle/>
        <a:p>
          <a:endParaRPr lang="en-US"/>
        </a:p>
      </dgm:t>
    </dgm:pt>
    <dgm:pt modelId="{1E8B43B2-B024-4AFA-A15F-8E22F755EBC6}" type="pres">
      <dgm:prSet presAssocID="{D8F9971C-1227-4C0B-830B-2033E7727BB9}" presName="linear" presStyleCnt="0">
        <dgm:presLayoutVars>
          <dgm:animLvl val="lvl"/>
          <dgm:resizeHandles val="exact"/>
        </dgm:presLayoutVars>
      </dgm:prSet>
      <dgm:spPr/>
    </dgm:pt>
    <dgm:pt modelId="{FEF04BA9-A666-489B-AE08-CE4227701B6B}" type="pres">
      <dgm:prSet presAssocID="{B36925D3-01A2-4F2F-896F-E5F8FD15CABF}" presName="parentText" presStyleLbl="node1" presStyleIdx="0" presStyleCnt="5">
        <dgm:presLayoutVars>
          <dgm:chMax val="0"/>
          <dgm:bulletEnabled val="1"/>
        </dgm:presLayoutVars>
      </dgm:prSet>
      <dgm:spPr/>
    </dgm:pt>
    <dgm:pt modelId="{5D7220CF-E6E1-48F2-A9FD-5D7F815F6B3A}" type="pres">
      <dgm:prSet presAssocID="{1D282962-04BA-4B80-AA97-826141D8E1C3}" presName="spacer" presStyleCnt="0"/>
      <dgm:spPr/>
    </dgm:pt>
    <dgm:pt modelId="{26F60EDF-E86C-4E06-A142-854492E92C7D}" type="pres">
      <dgm:prSet presAssocID="{6806C7A8-D948-4FE8-B522-E85E52501360}" presName="parentText" presStyleLbl="node1" presStyleIdx="1" presStyleCnt="5">
        <dgm:presLayoutVars>
          <dgm:chMax val="0"/>
          <dgm:bulletEnabled val="1"/>
        </dgm:presLayoutVars>
      </dgm:prSet>
      <dgm:spPr/>
    </dgm:pt>
    <dgm:pt modelId="{707BA07B-16AA-4E6F-ABC5-3095FD6C97D4}" type="pres">
      <dgm:prSet presAssocID="{E2421C15-2BB2-4B00-AC55-E676111CFC62}" presName="spacer" presStyleCnt="0"/>
      <dgm:spPr/>
    </dgm:pt>
    <dgm:pt modelId="{B9401168-730F-4693-8BFA-BCC617B8084A}" type="pres">
      <dgm:prSet presAssocID="{62C55F9E-D4A3-4460-A772-D762ABB955D0}" presName="parentText" presStyleLbl="node1" presStyleIdx="2" presStyleCnt="5">
        <dgm:presLayoutVars>
          <dgm:chMax val="0"/>
          <dgm:bulletEnabled val="1"/>
        </dgm:presLayoutVars>
      </dgm:prSet>
      <dgm:spPr/>
    </dgm:pt>
    <dgm:pt modelId="{504BB402-B5C4-426A-9ECB-BACEAE56B81E}" type="pres">
      <dgm:prSet presAssocID="{BA4673B3-49AC-42EC-A346-A253BED18DD4}" presName="spacer" presStyleCnt="0"/>
      <dgm:spPr/>
    </dgm:pt>
    <dgm:pt modelId="{A3E2071D-D240-4922-A741-1CA4F34E56F5}" type="pres">
      <dgm:prSet presAssocID="{DFC9E0C0-A221-432C-8C57-63E31D3FDE99}" presName="parentText" presStyleLbl="node1" presStyleIdx="3" presStyleCnt="5">
        <dgm:presLayoutVars>
          <dgm:chMax val="0"/>
          <dgm:bulletEnabled val="1"/>
        </dgm:presLayoutVars>
      </dgm:prSet>
      <dgm:spPr/>
    </dgm:pt>
    <dgm:pt modelId="{9A35F92D-6F6D-49A4-AE87-EB4190A7B9D7}" type="pres">
      <dgm:prSet presAssocID="{BD9E3527-8A23-4E4F-B6B1-1DBF7DD9C026}" presName="spacer" presStyleCnt="0"/>
      <dgm:spPr/>
    </dgm:pt>
    <dgm:pt modelId="{50F31934-0308-4259-ABFA-2229A0744BC4}" type="pres">
      <dgm:prSet presAssocID="{524BCE9B-59A7-4716-B9BD-21E580665DA7}" presName="parentText" presStyleLbl="node1" presStyleIdx="4" presStyleCnt="5">
        <dgm:presLayoutVars>
          <dgm:chMax val="0"/>
          <dgm:bulletEnabled val="1"/>
        </dgm:presLayoutVars>
      </dgm:prSet>
      <dgm:spPr/>
    </dgm:pt>
  </dgm:ptLst>
  <dgm:cxnLst>
    <dgm:cxn modelId="{D0961D07-8249-4E2D-95A1-04D48B2A3B01}" type="presOf" srcId="{D8F9971C-1227-4C0B-830B-2033E7727BB9}" destId="{1E8B43B2-B024-4AFA-A15F-8E22F755EBC6}" srcOrd="0" destOrd="0" presId="urn:microsoft.com/office/officeart/2005/8/layout/vList2"/>
    <dgm:cxn modelId="{B984455F-F93B-4A58-A184-4338917708D3}" type="presOf" srcId="{B36925D3-01A2-4F2F-896F-E5F8FD15CABF}" destId="{FEF04BA9-A666-489B-AE08-CE4227701B6B}" srcOrd="0" destOrd="0" presId="urn:microsoft.com/office/officeart/2005/8/layout/vList2"/>
    <dgm:cxn modelId="{38D9EC63-676D-4D93-B1DF-839BFFF03396}" srcId="{D8F9971C-1227-4C0B-830B-2033E7727BB9}" destId="{DFC9E0C0-A221-432C-8C57-63E31D3FDE99}" srcOrd="3" destOrd="0" parTransId="{7835E38F-1430-4230-97FC-D4BF0D6C0242}" sibTransId="{BD9E3527-8A23-4E4F-B6B1-1DBF7DD9C026}"/>
    <dgm:cxn modelId="{8EA4506F-FAE2-43AA-8D4C-A043BE93EA90}" type="presOf" srcId="{DFC9E0C0-A221-432C-8C57-63E31D3FDE99}" destId="{A3E2071D-D240-4922-A741-1CA4F34E56F5}" srcOrd="0" destOrd="0" presId="urn:microsoft.com/office/officeart/2005/8/layout/vList2"/>
    <dgm:cxn modelId="{DF4AFE74-895C-4223-8E4D-357ED5C2E697}" srcId="{D8F9971C-1227-4C0B-830B-2033E7727BB9}" destId="{62C55F9E-D4A3-4460-A772-D762ABB955D0}" srcOrd="2" destOrd="0" parTransId="{CA742AC4-30FD-4AF0-A1DF-D072304E0F8A}" sibTransId="{BA4673B3-49AC-42EC-A346-A253BED18DD4}"/>
    <dgm:cxn modelId="{F5E1F887-6ECD-489A-9126-F9DE1A85FD78}" type="presOf" srcId="{62C55F9E-D4A3-4460-A772-D762ABB955D0}" destId="{B9401168-730F-4693-8BFA-BCC617B8084A}" srcOrd="0" destOrd="0" presId="urn:microsoft.com/office/officeart/2005/8/layout/vList2"/>
    <dgm:cxn modelId="{2BE83B89-03AC-4B56-9E6B-867A35D8A81C}" type="presOf" srcId="{524BCE9B-59A7-4716-B9BD-21E580665DA7}" destId="{50F31934-0308-4259-ABFA-2229A0744BC4}" srcOrd="0" destOrd="0" presId="urn:microsoft.com/office/officeart/2005/8/layout/vList2"/>
    <dgm:cxn modelId="{1D7CCC9E-8E5D-4407-8825-3B3338C7703E}" srcId="{D8F9971C-1227-4C0B-830B-2033E7727BB9}" destId="{B36925D3-01A2-4F2F-896F-E5F8FD15CABF}" srcOrd="0" destOrd="0" parTransId="{66EB7C29-C251-46FE-B914-90697D00B9D2}" sibTransId="{1D282962-04BA-4B80-AA97-826141D8E1C3}"/>
    <dgm:cxn modelId="{F4F05EA3-74E4-4583-907E-A3768850DB85}" srcId="{D8F9971C-1227-4C0B-830B-2033E7727BB9}" destId="{524BCE9B-59A7-4716-B9BD-21E580665DA7}" srcOrd="4" destOrd="0" parTransId="{3A82924E-E836-4883-9671-CE19439263ED}" sibTransId="{A5E2CC03-F17E-4725-99E9-BDBC0C1148CA}"/>
    <dgm:cxn modelId="{97AA5AAB-9B0A-4A64-9622-DD2B125FCDDC}" type="presOf" srcId="{6806C7A8-D948-4FE8-B522-E85E52501360}" destId="{26F60EDF-E86C-4E06-A142-854492E92C7D}" srcOrd="0" destOrd="0" presId="urn:microsoft.com/office/officeart/2005/8/layout/vList2"/>
    <dgm:cxn modelId="{839C14E0-4D24-4941-9C1A-04EE58CD8263}" srcId="{D8F9971C-1227-4C0B-830B-2033E7727BB9}" destId="{6806C7A8-D948-4FE8-B522-E85E52501360}" srcOrd="1" destOrd="0" parTransId="{80FCBE29-5795-4516-8A23-C9F9CEBC8E39}" sibTransId="{E2421C15-2BB2-4B00-AC55-E676111CFC62}"/>
    <dgm:cxn modelId="{694A69E1-943C-48EF-9E17-308550B20823}" type="presParOf" srcId="{1E8B43B2-B024-4AFA-A15F-8E22F755EBC6}" destId="{FEF04BA9-A666-489B-AE08-CE4227701B6B}" srcOrd="0" destOrd="0" presId="urn:microsoft.com/office/officeart/2005/8/layout/vList2"/>
    <dgm:cxn modelId="{E2D9C592-F8E3-4F6B-9412-AFF37AF5ED1E}" type="presParOf" srcId="{1E8B43B2-B024-4AFA-A15F-8E22F755EBC6}" destId="{5D7220CF-E6E1-48F2-A9FD-5D7F815F6B3A}" srcOrd="1" destOrd="0" presId="urn:microsoft.com/office/officeart/2005/8/layout/vList2"/>
    <dgm:cxn modelId="{DE42FD30-02B0-42C1-A5BB-C0D1FBC12BD4}" type="presParOf" srcId="{1E8B43B2-B024-4AFA-A15F-8E22F755EBC6}" destId="{26F60EDF-E86C-4E06-A142-854492E92C7D}" srcOrd="2" destOrd="0" presId="urn:microsoft.com/office/officeart/2005/8/layout/vList2"/>
    <dgm:cxn modelId="{EE20B76A-FF9E-4583-A912-61B354813765}" type="presParOf" srcId="{1E8B43B2-B024-4AFA-A15F-8E22F755EBC6}" destId="{707BA07B-16AA-4E6F-ABC5-3095FD6C97D4}" srcOrd="3" destOrd="0" presId="urn:microsoft.com/office/officeart/2005/8/layout/vList2"/>
    <dgm:cxn modelId="{E171D039-F47F-4A9E-B172-911014CE840D}" type="presParOf" srcId="{1E8B43B2-B024-4AFA-A15F-8E22F755EBC6}" destId="{B9401168-730F-4693-8BFA-BCC617B8084A}" srcOrd="4" destOrd="0" presId="urn:microsoft.com/office/officeart/2005/8/layout/vList2"/>
    <dgm:cxn modelId="{0F3F8980-B897-4909-8E34-4140A43414C7}" type="presParOf" srcId="{1E8B43B2-B024-4AFA-A15F-8E22F755EBC6}" destId="{504BB402-B5C4-426A-9ECB-BACEAE56B81E}" srcOrd="5" destOrd="0" presId="urn:microsoft.com/office/officeart/2005/8/layout/vList2"/>
    <dgm:cxn modelId="{912A372A-74AB-4E72-8AAD-7212CCD71D89}" type="presParOf" srcId="{1E8B43B2-B024-4AFA-A15F-8E22F755EBC6}" destId="{A3E2071D-D240-4922-A741-1CA4F34E56F5}" srcOrd="6" destOrd="0" presId="urn:microsoft.com/office/officeart/2005/8/layout/vList2"/>
    <dgm:cxn modelId="{4354DE74-FE5C-40DA-8ACA-E5F6B30E5306}" type="presParOf" srcId="{1E8B43B2-B024-4AFA-A15F-8E22F755EBC6}" destId="{9A35F92D-6F6D-49A4-AE87-EB4190A7B9D7}" srcOrd="7" destOrd="0" presId="urn:microsoft.com/office/officeart/2005/8/layout/vList2"/>
    <dgm:cxn modelId="{3DA6AB68-C7BD-486B-994B-9B3D7156C1C2}" type="presParOf" srcId="{1E8B43B2-B024-4AFA-A15F-8E22F755EBC6}" destId="{50F31934-0308-4259-ABFA-2229A0744BC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B6D307-BEDA-49F4-AEAE-76C821EF76D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C14C3AA-E76C-487E-A47F-897D6D069C76}">
      <dgm:prSet custT="1"/>
      <dgm:spPr/>
      <dgm:t>
        <a:bodyPr/>
        <a:lstStyle/>
        <a:p>
          <a:r>
            <a:rPr lang="en-US" sz="2800" dirty="0"/>
            <a:t>Bruce Springsteen</a:t>
          </a:r>
        </a:p>
      </dgm:t>
    </dgm:pt>
    <dgm:pt modelId="{A4180493-D05D-4136-A9FC-3C1B37A94624}" type="parTrans" cxnId="{515B2F87-6D46-495D-A2E5-A9C82DF546D4}">
      <dgm:prSet/>
      <dgm:spPr/>
      <dgm:t>
        <a:bodyPr/>
        <a:lstStyle/>
        <a:p>
          <a:endParaRPr lang="en-US"/>
        </a:p>
      </dgm:t>
    </dgm:pt>
    <dgm:pt modelId="{FA818FF8-1FC0-409A-8931-51D815CCBE17}" type="sibTrans" cxnId="{515B2F87-6D46-495D-A2E5-A9C82DF546D4}">
      <dgm:prSet/>
      <dgm:spPr/>
      <dgm:t>
        <a:bodyPr/>
        <a:lstStyle/>
        <a:p>
          <a:endParaRPr lang="en-US"/>
        </a:p>
      </dgm:t>
    </dgm:pt>
    <dgm:pt modelId="{E3894D5B-B5B7-4235-9196-DB48B14FBE01}">
      <dgm:prSet custT="1"/>
      <dgm:spPr/>
      <dgm:t>
        <a:bodyPr/>
        <a:lstStyle/>
        <a:p>
          <a:r>
            <a:rPr lang="en-US" sz="2800" dirty="0"/>
            <a:t>Oprah Winfrey</a:t>
          </a:r>
        </a:p>
      </dgm:t>
    </dgm:pt>
    <dgm:pt modelId="{462C98A7-F683-40F4-BCD0-025766984249}" type="parTrans" cxnId="{5254A1A2-9B2C-4929-90AF-7E4915877F02}">
      <dgm:prSet/>
      <dgm:spPr/>
      <dgm:t>
        <a:bodyPr/>
        <a:lstStyle/>
        <a:p>
          <a:endParaRPr lang="en-US"/>
        </a:p>
      </dgm:t>
    </dgm:pt>
    <dgm:pt modelId="{E33ABBD0-7AA1-4B7C-9912-8E7664D965E7}" type="sibTrans" cxnId="{5254A1A2-9B2C-4929-90AF-7E4915877F02}">
      <dgm:prSet/>
      <dgm:spPr/>
      <dgm:t>
        <a:bodyPr/>
        <a:lstStyle/>
        <a:p>
          <a:endParaRPr lang="en-US"/>
        </a:p>
      </dgm:t>
    </dgm:pt>
    <dgm:pt modelId="{51568B2F-9A6E-4FEA-9E28-C76504664C4F}">
      <dgm:prSet custT="1"/>
      <dgm:spPr/>
      <dgm:t>
        <a:bodyPr/>
        <a:lstStyle/>
        <a:p>
          <a:r>
            <a:rPr lang="en-US" sz="2800" dirty="0"/>
            <a:t>Bill Clinton</a:t>
          </a:r>
        </a:p>
      </dgm:t>
    </dgm:pt>
    <dgm:pt modelId="{ED61BFAE-D8C4-43B1-93F6-AAED358577B0}" type="parTrans" cxnId="{E29C8F40-07A0-4C01-B640-E0AA96AF0823}">
      <dgm:prSet/>
      <dgm:spPr/>
      <dgm:t>
        <a:bodyPr/>
        <a:lstStyle/>
        <a:p>
          <a:endParaRPr lang="en-US"/>
        </a:p>
      </dgm:t>
    </dgm:pt>
    <dgm:pt modelId="{DB9A843B-F707-4886-B273-E98E70E527D5}" type="sibTrans" cxnId="{E29C8F40-07A0-4C01-B640-E0AA96AF0823}">
      <dgm:prSet/>
      <dgm:spPr/>
      <dgm:t>
        <a:bodyPr/>
        <a:lstStyle/>
        <a:p>
          <a:endParaRPr lang="en-US"/>
        </a:p>
      </dgm:t>
    </dgm:pt>
    <dgm:pt modelId="{E9BD2403-5661-4B59-B563-366EB8F9F98E}">
      <dgm:prSet custT="1"/>
      <dgm:spPr/>
      <dgm:t>
        <a:bodyPr/>
        <a:lstStyle/>
        <a:p>
          <a:r>
            <a:rPr lang="en-US" sz="2800"/>
            <a:t>Princess Diana</a:t>
          </a:r>
        </a:p>
      </dgm:t>
    </dgm:pt>
    <dgm:pt modelId="{7696C773-5BBD-4209-8767-786B2B8D3493}" type="parTrans" cxnId="{8DE40B24-FA22-4758-AF6C-965AF7BBCA1D}">
      <dgm:prSet/>
      <dgm:spPr/>
      <dgm:t>
        <a:bodyPr/>
        <a:lstStyle/>
        <a:p>
          <a:endParaRPr lang="en-US"/>
        </a:p>
      </dgm:t>
    </dgm:pt>
    <dgm:pt modelId="{67A6E207-995A-4E4D-B027-EB6CA01BF029}" type="sibTrans" cxnId="{8DE40B24-FA22-4758-AF6C-965AF7BBCA1D}">
      <dgm:prSet/>
      <dgm:spPr/>
      <dgm:t>
        <a:bodyPr/>
        <a:lstStyle/>
        <a:p>
          <a:endParaRPr lang="en-US"/>
        </a:p>
      </dgm:t>
    </dgm:pt>
    <dgm:pt modelId="{3F66CBB3-BE7B-4F81-AA0B-D6A8DEBA9B79}">
      <dgm:prSet custT="1"/>
      <dgm:spPr/>
      <dgm:t>
        <a:bodyPr/>
        <a:lstStyle/>
        <a:p>
          <a:r>
            <a:rPr lang="en-US" sz="2800"/>
            <a:t>Barack Obama</a:t>
          </a:r>
        </a:p>
      </dgm:t>
    </dgm:pt>
    <dgm:pt modelId="{73586808-5A78-446D-B9DB-6F354AABC17F}" type="parTrans" cxnId="{ADB4F6B9-1DB0-455B-8EE3-98CD189B00CC}">
      <dgm:prSet/>
      <dgm:spPr/>
      <dgm:t>
        <a:bodyPr/>
        <a:lstStyle/>
        <a:p>
          <a:endParaRPr lang="en-US"/>
        </a:p>
      </dgm:t>
    </dgm:pt>
    <dgm:pt modelId="{6D423647-3252-4C02-96FE-CB8C72F174AB}" type="sibTrans" cxnId="{ADB4F6B9-1DB0-455B-8EE3-98CD189B00CC}">
      <dgm:prSet/>
      <dgm:spPr/>
      <dgm:t>
        <a:bodyPr/>
        <a:lstStyle/>
        <a:p>
          <a:endParaRPr lang="en-US"/>
        </a:p>
      </dgm:t>
    </dgm:pt>
    <dgm:pt modelId="{0E70B536-707D-4A79-89DE-979DFDC4BB49}">
      <dgm:prSet custT="1"/>
      <dgm:spPr/>
      <dgm:t>
        <a:bodyPr/>
        <a:lstStyle/>
        <a:p>
          <a:r>
            <a:rPr lang="en-US" sz="2800"/>
            <a:t>Charo</a:t>
          </a:r>
        </a:p>
      </dgm:t>
    </dgm:pt>
    <dgm:pt modelId="{97720E9B-1A53-432B-98D0-0689785CCBA0}" type="parTrans" cxnId="{1558114B-DB75-4D60-A70F-892DFC803C65}">
      <dgm:prSet/>
      <dgm:spPr/>
      <dgm:t>
        <a:bodyPr/>
        <a:lstStyle/>
        <a:p>
          <a:endParaRPr lang="en-US"/>
        </a:p>
      </dgm:t>
    </dgm:pt>
    <dgm:pt modelId="{BCB0CA75-C673-4DF6-BDD0-97915DBCCD9C}" type="sibTrans" cxnId="{1558114B-DB75-4D60-A70F-892DFC803C65}">
      <dgm:prSet/>
      <dgm:spPr/>
      <dgm:t>
        <a:bodyPr/>
        <a:lstStyle/>
        <a:p>
          <a:endParaRPr lang="en-US"/>
        </a:p>
      </dgm:t>
    </dgm:pt>
    <dgm:pt modelId="{225FD7FE-D3CA-4B80-9A91-25B69D733129}" type="pres">
      <dgm:prSet presAssocID="{BFB6D307-BEDA-49F4-AEAE-76C821EF76DA}" presName="linear" presStyleCnt="0">
        <dgm:presLayoutVars>
          <dgm:animLvl val="lvl"/>
          <dgm:resizeHandles val="exact"/>
        </dgm:presLayoutVars>
      </dgm:prSet>
      <dgm:spPr/>
    </dgm:pt>
    <dgm:pt modelId="{69148C46-06E3-4888-A284-67B16CD4B0E8}" type="pres">
      <dgm:prSet presAssocID="{0C14C3AA-E76C-487E-A47F-897D6D069C76}" presName="parentText" presStyleLbl="node1" presStyleIdx="0" presStyleCnt="6">
        <dgm:presLayoutVars>
          <dgm:chMax val="0"/>
          <dgm:bulletEnabled val="1"/>
        </dgm:presLayoutVars>
      </dgm:prSet>
      <dgm:spPr/>
    </dgm:pt>
    <dgm:pt modelId="{406DBAF0-04D6-47E4-98EB-815CEF27B6D6}" type="pres">
      <dgm:prSet presAssocID="{FA818FF8-1FC0-409A-8931-51D815CCBE17}" presName="spacer" presStyleCnt="0"/>
      <dgm:spPr/>
    </dgm:pt>
    <dgm:pt modelId="{C10EA002-B5EA-4F96-9CDB-5F1FF6F98142}" type="pres">
      <dgm:prSet presAssocID="{E3894D5B-B5B7-4235-9196-DB48B14FBE01}" presName="parentText" presStyleLbl="node1" presStyleIdx="1" presStyleCnt="6">
        <dgm:presLayoutVars>
          <dgm:chMax val="0"/>
          <dgm:bulletEnabled val="1"/>
        </dgm:presLayoutVars>
      </dgm:prSet>
      <dgm:spPr/>
    </dgm:pt>
    <dgm:pt modelId="{B6B886F5-00DF-452C-83E7-82A983DA2CD2}" type="pres">
      <dgm:prSet presAssocID="{E33ABBD0-7AA1-4B7C-9912-8E7664D965E7}" presName="spacer" presStyleCnt="0"/>
      <dgm:spPr/>
    </dgm:pt>
    <dgm:pt modelId="{716C6B74-F15A-41CB-8A9F-17E51B30EFA5}" type="pres">
      <dgm:prSet presAssocID="{51568B2F-9A6E-4FEA-9E28-C76504664C4F}" presName="parentText" presStyleLbl="node1" presStyleIdx="2" presStyleCnt="6">
        <dgm:presLayoutVars>
          <dgm:chMax val="0"/>
          <dgm:bulletEnabled val="1"/>
        </dgm:presLayoutVars>
      </dgm:prSet>
      <dgm:spPr/>
    </dgm:pt>
    <dgm:pt modelId="{BFB6170F-CD42-4C90-BE00-BEBCD4CC41E8}" type="pres">
      <dgm:prSet presAssocID="{DB9A843B-F707-4886-B273-E98E70E527D5}" presName="spacer" presStyleCnt="0"/>
      <dgm:spPr/>
    </dgm:pt>
    <dgm:pt modelId="{E9F665B9-A7F1-4B04-8D40-6225847F2617}" type="pres">
      <dgm:prSet presAssocID="{E9BD2403-5661-4B59-B563-366EB8F9F98E}" presName="parentText" presStyleLbl="node1" presStyleIdx="3" presStyleCnt="6">
        <dgm:presLayoutVars>
          <dgm:chMax val="0"/>
          <dgm:bulletEnabled val="1"/>
        </dgm:presLayoutVars>
      </dgm:prSet>
      <dgm:spPr/>
    </dgm:pt>
    <dgm:pt modelId="{D022251E-26E0-4181-BA59-0B69BDC876FE}" type="pres">
      <dgm:prSet presAssocID="{67A6E207-995A-4E4D-B027-EB6CA01BF029}" presName="spacer" presStyleCnt="0"/>
      <dgm:spPr/>
    </dgm:pt>
    <dgm:pt modelId="{FFB1BAFA-9097-410F-A49E-D728A04980BE}" type="pres">
      <dgm:prSet presAssocID="{3F66CBB3-BE7B-4F81-AA0B-D6A8DEBA9B79}" presName="parentText" presStyleLbl="node1" presStyleIdx="4" presStyleCnt="6">
        <dgm:presLayoutVars>
          <dgm:chMax val="0"/>
          <dgm:bulletEnabled val="1"/>
        </dgm:presLayoutVars>
      </dgm:prSet>
      <dgm:spPr/>
    </dgm:pt>
    <dgm:pt modelId="{225C5550-4E2E-4691-9054-F61B08D8AC29}" type="pres">
      <dgm:prSet presAssocID="{6D423647-3252-4C02-96FE-CB8C72F174AB}" presName="spacer" presStyleCnt="0"/>
      <dgm:spPr/>
    </dgm:pt>
    <dgm:pt modelId="{B3B92A0E-0128-498E-8EE4-EB650D4B05B2}" type="pres">
      <dgm:prSet presAssocID="{0E70B536-707D-4A79-89DE-979DFDC4BB49}" presName="parentText" presStyleLbl="node1" presStyleIdx="5" presStyleCnt="6">
        <dgm:presLayoutVars>
          <dgm:chMax val="0"/>
          <dgm:bulletEnabled val="1"/>
        </dgm:presLayoutVars>
      </dgm:prSet>
      <dgm:spPr/>
    </dgm:pt>
  </dgm:ptLst>
  <dgm:cxnLst>
    <dgm:cxn modelId="{F349F51A-38E6-4EA3-94D9-66F286FCEB45}" type="presOf" srcId="{0C14C3AA-E76C-487E-A47F-897D6D069C76}" destId="{69148C46-06E3-4888-A284-67B16CD4B0E8}" srcOrd="0" destOrd="0" presId="urn:microsoft.com/office/officeart/2005/8/layout/vList2"/>
    <dgm:cxn modelId="{8DE40B24-FA22-4758-AF6C-965AF7BBCA1D}" srcId="{BFB6D307-BEDA-49F4-AEAE-76C821EF76DA}" destId="{E9BD2403-5661-4B59-B563-366EB8F9F98E}" srcOrd="3" destOrd="0" parTransId="{7696C773-5BBD-4209-8767-786B2B8D3493}" sibTransId="{67A6E207-995A-4E4D-B027-EB6CA01BF029}"/>
    <dgm:cxn modelId="{DD8C8131-17D1-4676-B418-8EE68EB77F79}" type="presOf" srcId="{3F66CBB3-BE7B-4F81-AA0B-D6A8DEBA9B79}" destId="{FFB1BAFA-9097-410F-A49E-D728A04980BE}" srcOrd="0" destOrd="0" presId="urn:microsoft.com/office/officeart/2005/8/layout/vList2"/>
    <dgm:cxn modelId="{E29C8F40-07A0-4C01-B640-E0AA96AF0823}" srcId="{BFB6D307-BEDA-49F4-AEAE-76C821EF76DA}" destId="{51568B2F-9A6E-4FEA-9E28-C76504664C4F}" srcOrd="2" destOrd="0" parTransId="{ED61BFAE-D8C4-43B1-93F6-AAED358577B0}" sibTransId="{DB9A843B-F707-4886-B273-E98E70E527D5}"/>
    <dgm:cxn modelId="{1558114B-DB75-4D60-A70F-892DFC803C65}" srcId="{BFB6D307-BEDA-49F4-AEAE-76C821EF76DA}" destId="{0E70B536-707D-4A79-89DE-979DFDC4BB49}" srcOrd="5" destOrd="0" parTransId="{97720E9B-1A53-432B-98D0-0689785CCBA0}" sibTransId="{BCB0CA75-C673-4DF6-BDD0-97915DBCCD9C}"/>
    <dgm:cxn modelId="{BF7FB250-50B1-469E-858B-5247EC811E1C}" type="presOf" srcId="{E9BD2403-5661-4B59-B563-366EB8F9F98E}" destId="{E9F665B9-A7F1-4B04-8D40-6225847F2617}" srcOrd="0" destOrd="0" presId="urn:microsoft.com/office/officeart/2005/8/layout/vList2"/>
    <dgm:cxn modelId="{515B2F87-6D46-495D-A2E5-A9C82DF546D4}" srcId="{BFB6D307-BEDA-49F4-AEAE-76C821EF76DA}" destId="{0C14C3AA-E76C-487E-A47F-897D6D069C76}" srcOrd="0" destOrd="0" parTransId="{A4180493-D05D-4136-A9FC-3C1B37A94624}" sibTransId="{FA818FF8-1FC0-409A-8931-51D815CCBE17}"/>
    <dgm:cxn modelId="{7F37BA93-9B04-4766-A0BB-6381ECDFC123}" type="presOf" srcId="{BFB6D307-BEDA-49F4-AEAE-76C821EF76DA}" destId="{225FD7FE-D3CA-4B80-9A91-25B69D733129}" srcOrd="0" destOrd="0" presId="urn:microsoft.com/office/officeart/2005/8/layout/vList2"/>
    <dgm:cxn modelId="{5254A1A2-9B2C-4929-90AF-7E4915877F02}" srcId="{BFB6D307-BEDA-49F4-AEAE-76C821EF76DA}" destId="{E3894D5B-B5B7-4235-9196-DB48B14FBE01}" srcOrd="1" destOrd="0" parTransId="{462C98A7-F683-40F4-BCD0-025766984249}" sibTransId="{E33ABBD0-7AA1-4B7C-9912-8E7664D965E7}"/>
    <dgm:cxn modelId="{E34131AC-16C0-4B9B-92C2-2AC84C855136}" type="presOf" srcId="{51568B2F-9A6E-4FEA-9E28-C76504664C4F}" destId="{716C6B74-F15A-41CB-8A9F-17E51B30EFA5}" srcOrd="0" destOrd="0" presId="urn:microsoft.com/office/officeart/2005/8/layout/vList2"/>
    <dgm:cxn modelId="{56CC7AAD-0099-4E63-951C-BEDC671559BA}" type="presOf" srcId="{E3894D5B-B5B7-4235-9196-DB48B14FBE01}" destId="{C10EA002-B5EA-4F96-9CDB-5F1FF6F98142}" srcOrd="0" destOrd="0" presId="urn:microsoft.com/office/officeart/2005/8/layout/vList2"/>
    <dgm:cxn modelId="{ADB4F6B9-1DB0-455B-8EE3-98CD189B00CC}" srcId="{BFB6D307-BEDA-49F4-AEAE-76C821EF76DA}" destId="{3F66CBB3-BE7B-4F81-AA0B-D6A8DEBA9B79}" srcOrd="4" destOrd="0" parTransId="{73586808-5A78-446D-B9DB-6F354AABC17F}" sibTransId="{6D423647-3252-4C02-96FE-CB8C72F174AB}"/>
    <dgm:cxn modelId="{2C3499E3-C978-4348-BB7C-72E512C1FCDA}" type="presOf" srcId="{0E70B536-707D-4A79-89DE-979DFDC4BB49}" destId="{B3B92A0E-0128-498E-8EE4-EB650D4B05B2}" srcOrd="0" destOrd="0" presId="urn:microsoft.com/office/officeart/2005/8/layout/vList2"/>
    <dgm:cxn modelId="{94434C10-87A7-4AAD-9342-0C17512D56DF}" type="presParOf" srcId="{225FD7FE-D3CA-4B80-9A91-25B69D733129}" destId="{69148C46-06E3-4888-A284-67B16CD4B0E8}" srcOrd="0" destOrd="0" presId="urn:microsoft.com/office/officeart/2005/8/layout/vList2"/>
    <dgm:cxn modelId="{242CE68A-0BEE-4CC9-A866-D13B81303102}" type="presParOf" srcId="{225FD7FE-D3CA-4B80-9A91-25B69D733129}" destId="{406DBAF0-04D6-47E4-98EB-815CEF27B6D6}" srcOrd="1" destOrd="0" presId="urn:microsoft.com/office/officeart/2005/8/layout/vList2"/>
    <dgm:cxn modelId="{8DE25FD2-756E-4129-BCBE-B54DE92BC54D}" type="presParOf" srcId="{225FD7FE-D3CA-4B80-9A91-25B69D733129}" destId="{C10EA002-B5EA-4F96-9CDB-5F1FF6F98142}" srcOrd="2" destOrd="0" presId="urn:microsoft.com/office/officeart/2005/8/layout/vList2"/>
    <dgm:cxn modelId="{C5425CBC-87EC-4275-A316-66763489A4A1}" type="presParOf" srcId="{225FD7FE-D3CA-4B80-9A91-25B69D733129}" destId="{B6B886F5-00DF-452C-83E7-82A983DA2CD2}" srcOrd="3" destOrd="0" presId="urn:microsoft.com/office/officeart/2005/8/layout/vList2"/>
    <dgm:cxn modelId="{B33FF9A7-71D9-4E4C-86D3-6FCF46A58D8B}" type="presParOf" srcId="{225FD7FE-D3CA-4B80-9A91-25B69D733129}" destId="{716C6B74-F15A-41CB-8A9F-17E51B30EFA5}" srcOrd="4" destOrd="0" presId="urn:microsoft.com/office/officeart/2005/8/layout/vList2"/>
    <dgm:cxn modelId="{AA1EE5EF-64A1-4722-94C6-CFA3B34663ED}" type="presParOf" srcId="{225FD7FE-D3CA-4B80-9A91-25B69D733129}" destId="{BFB6170F-CD42-4C90-BE00-BEBCD4CC41E8}" srcOrd="5" destOrd="0" presId="urn:microsoft.com/office/officeart/2005/8/layout/vList2"/>
    <dgm:cxn modelId="{576F87DC-257F-472D-824A-1426F503CBB6}" type="presParOf" srcId="{225FD7FE-D3CA-4B80-9A91-25B69D733129}" destId="{E9F665B9-A7F1-4B04-8D40-6225847F2617}" srcOrd="6" destOrd="0" presId="urn:microsoft.com/office/officeart/2005/8/layout/vList2"/>
    <dgm:cxn modelId="{2F49DE9A-CA1E-4616-8943-8E45E4759414}" type="presParOf" srcId="{225FD7FE-D3CA-4B80-9A91-25B69D733129}" destId="{D022251E-26E0-4181-BA59-0B69BDC876FE}" srcOrd="7" destOrd="0" presId="urn:microsoft.com/office/officeart/2005/8/layout/vList2"/>
    <dgm:cxn modelId="{D32BF2B2-E429-4AA1-93B3-91593369C785}" type="presParOf" srcId="{225FD7FE-D3CA-4B80-9A91-25B69D733129}" destId="{FFB1BAFA-9097-410F-A49E-D728A04980BE}" srcOrd="8" destOrd="0" presId="urn:microsoft.com/office/officeart/2005/8/layout/vList2"/>
    <dgm:cxn modelId="{1CF9E21A-F329-4581-A391-26B9B1993996}" type="presParOf" srcId="{225FD7FE-D3CA-4B80-9A91-25B69D733129}" destId="{225C5550-4E2E-4691-9054-F61B08D8AC29}" srcOrd="9" destOrd="0" presId="urn:microsoft.com/office/officeart/2005/8/layout/vList2"/>
    <dgm:cxn modelId="{0246AB1D-AC19-47A7-BD3A-77790C70C585}" type="presParOf" srcId="{225FD7FE-D3CA-4B80-9A91-25B69D733129}" destId="{B3B92A0E-0128-498E-8EE4-EB650D4B05B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409C3B-4D44-4C74-94E1-D8D419957A6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6D3B9F6-74F2-43FA-A8D6-D1000FBE13F3}">
      <dgm:prSet custT="1"/>
      <dgm:spPr/>
      <dgm:t>
        <a:bodyPr/>
        <a:lstStyle/>
        <a:p>
          <a:r>
            <a:rPr lang="en-US" sz="2400" dirty="0"/>
            <a:t>Lack of communication</a:t>
          </a:r>
        </a:p>
      </dgm:t>
    </dgm:pt>
    <dgm:pt modelId="{98C7D44D-C7FF-4604-B596-4E6D039D7225}" type="parTrans" cxnId="{2A2A0002-E586-4E7A-9AB0-7C47AF6CDF2A}">
      <dgm:prSet/>
      <dgm:spPr/>
      <dgm:t>
        <a:bodyPr/>
        <a:lstStyle/>
        <a:p>
          <a:endParaRPr lang="en-US"/>
        </a:p>
      </dgm:t>
    </dgm:pt>
    <dgm:pt modelId="{0DC1B6C9-49C4-44FF-B489-D4EAFBCE5254}" type="sibTrans" cxnId="{2A2A0002-E586-4E7A-9AB0-7C47AF6CDF2A}">
      <dgm:prSet/>
      <dgm:spPr/>
      <dgm:t>
        <a:bodyPr/>
        <a:lstStyle/>
        <a:p>
          <a:endParaRPr lang="en-US"/>
        </a:p>
      </dgm:t>
    </dgm:pt>
    <dgm:pt modelId="{BA605D16-7FBF-4415-A954-9864302AAA64}">
      <dgm:prSet custT="1"/>
      <dgm:spPr/>
      <dgm:t>
        <a:bodyPr/>
        <a:lstStyle/>
        <a:p>
          <a:r>
            <a:rPr lang="en-US" sz="2400" dirty="0"/>
            <a:t>Beneficiaries</a:t>
          </a:r>
          <a:r>
            <a:rPr lang="en-US" sz="2800" dirty="0"/>
            <a:t> not involved</a:t>
          </a:r>
        </a:p>
      </dgm:t>
    </dgm:pt>
    <dgm:pt modelId="{62E2D5BF-B13D-4DDA-9211-76F13B742ABA}" type="parTrans" cxnId="{B7EFAEB2-7699-41A4-8B5D-71C135E4B1F9}">
      <dgm:prSet/>
      <dgm:spPr/>
      <dgm:t>
        <a:bodyPr/>
        <a:lstStyle/>
        <a:p>
          <a:endParaRPr lang="en-US"/>
        </a:p>
      </dgm:t>
    </dgm:pt>
    <dgm:pt modelId="{A6DA3A88-53C5-416B-A211-16A7CBC50DCA}" type="sibTrans" cxnId="{B7EFAEB2-7699-41A4-8B5D-71C135E4B1F9}">
      <dgm:prSet/>
      <dgm:spPr/>
      <dgm:t>
        <a:bodyPr/>
        <a:lstStyle/>
        <a:p>
          <a:endParaRPr lang="en-US"/>
        </a:p>
      </dgm:t>
    </dgm:pt>
    <dgm:pt modelId="{3D46C0BC-FFB7-42FB-83A5-C21B87FF4500}">
      <dgm:prSet custT="1"/>
      <dgm:spPr/>
      <dgm:t>
        <a:bodyPr/>
        <a:lstStyle/>
        <a:p>
          <a:r>
            <a:rPr lang="en-US" sz="2400" dirty="0"/>
            <a:t>Lackluster</a:t>
          </a:r>
          <a:r>
            <a:rPr lang="en-US" sz="2800" dirty="0"/>
            <a:t> investment </a:t>
          </a:r>
          <a:r>
            <a:rPr lang="en-US" sz="2400" dirty="0"/>
            <a:t>performance</a:t>
          </a:r>
        </a:p>
      </dgm:t>
    </dgm:pt>
    <dgm:pt modelId="{02C828ED-820E-46F5-B99C-AAA4B6622FF6}" type="parTrans" cxnId="{85D512EC-70C7-431E-827D-D9A10B4C83B8}">
      <dgm:prSet/>
      <dgm:spPr/>
      <dgm:t>
        <a:bodyPr/>
        <a:lstStyle/>
        <a:p>
          <a:endParaRPr lang="en-US"/>
        </a:p>
      </dgm:t>
    </dgm:pt>
    <dgm:pt modelId="{B445E2C8-24E0-49E0-98DB-826B2B83DC99}" type="sibTrans" cxnId="{85D512EC-70C7-431E-827D-D9A10B4C83B8}">
      <dgm:prSet/>
      <dgm:spPr/>
      <dgm:t>
        <a:bodyPr/>
        <a:lstStyle/>
        <a:p>
          <a:endParaRPr lang="en-US"/>
        </a:p>
      </dgm:t>
    </dgm:pt>
    <dgm:pt modelId="{F095732F-C2FD-430A-B1D4-2D6565B8800F}">
      <dgm:prSet custT="1"/>
      <dgm:spPr/>
      <dgm:t>
        <a:bodyPr/>
        <a:lstStyle/>
        <a:p>
          <a:r>
            <a:rPr lang="en-US" sz="2400" dirty="0"/>
            <a:t>No power to remove the trustee</a:t>
          </a:r>
        </a:p>
      </dgm:t>
    </dgm:pt>
    <dgm:pt modelId="{948D3031-4BE9-4FC7-AFE4-885644A188CB}" type="parTrans" cxnId="{2CC6B4BD-7479-45A6-A8E3-3B50D1A41674}">
      <dgm:prSet/>
      <dgm:spPr/>
      <dgm:t>
        <a:bodyPr/>
        <a:lstStyle/>
        <a:p>
          <a:endParaRPr lang="en-US"/>
        </a:p>
      </dgm:t>
    </dgm:pt>
    <dgm:pt modelId="{BDECF8F7-C1EA-4E5B-AB01-35B1C479FD99}" type="sibTrans" cxnId="{2CC6B4BD-7479-45A6-A8E3-3B50D1A41674}">
      <dgm:prSet/>
      <dgm:spPr/>
      <dgm:t>
        <a:bodyPr/>
        <a:lstStyle/>
        <a:p>
          <a:endParaRPr lang="en-US"/>
        </a:p>
      </dgm:t>
    </dgm:pt>
    <dgm:pt modelId="{51C8C9C4-16D0-4C06-8E5D-080DEF81D461}">
      <dgm:prSet custT="1"/>
      <dgm:spPr/>
      <dgm:t>
        <a:bodyPr/>
        <a:lstStyle/>
        <a:p>
          <a:r>
            <a:rPr lang="en-US" sz="2400" dirty="0"/>
            <a:t>Lack of incentives</a:t>
          </a:r>
        </a:p>
      </dgm:t>
    </dgm:pt>
    <dgm:pt modelId="{3EFF682E-E600-4520-86F4-B780402F76E8}" type="parTrans" cxnId="{DF6ACFEB-B4AA-4EE7-9A15-B06DFDF2EA84}">
      <dgm:prSet/>
      <dgm:spPr/>
      <dgm:t>
        <a:bodyPr/>
        <a:lstStyle/>
        <a:p>
          <a:endParaRPr lang="en-US"/>
        </a:p>
      </dgm:t>
    </dgm:pt>
    <dgm:pt modelId="{BFF7E915-70AD-4DD7-BA28-06012DE25676}" type="sibTrans" cxnId="{DF6ACFEB-B4AA-4EE7-9A15-B06DFDF2EA84}">
      <dgm:prSet/>
      <dgm:spPr/>
      <dgm:t>
        <a:bodyPr/>
        <a:lstStyle/>
        <a:p>
          <a:endParaRPr lang="en-US"/>
        </a:p>
      </dgm:t>
    </dgm:pt>
    <dgm:pt modelId="{0B479875-35AE-46DD-BACA-1554E36B1D96}">
      <dgm:prSet custT="1"/>
      <dgm:spPr/>
      <dgm:t>
        <a:bodyPr/>
        <a:lstStyle/>
        <a:p>
          <a:r>
            <a:rPr lang="en-US" sz="2400" dirty="0"/>
            <a:t>Lack of flexibility</a:t>
          </a:r>
        </a:p>
      </dgm:t>
    </dgm:pt>
    <dgm:pt modelId="{D97C4516-9092-4A75-8ACA-2D18DA8A8011}" type="parTrans" cxnId="{A7FCE170-6D84-4CD1-AFDF-E691BDB303D9}">
      <dgm:prSet/>
      <dgm:spPr/>
      <dgm:t>
        <a:bodyPr/>
        <a:lstStyle/>
        <a:p>
          <a:endParaRPr lang="en-US"/>
        </a:p>
      </dgm:t>
    </dgm:pt>
    <dgm:pt modelId="{D663BF55-B8DB-4FC8-835A-BB475F16F1E7}" type="sibTrans" cxnId="{A7FCE170-6D84-4CD1-AFDF-E691BDB303D9}">
      <dgm:prSet/>
      <dgm:spPr/>
      <dgm:t>
        <a:bodyPr/>
        <a:lstStyle/>
        <a:p>
          <a:endParaRPr lang="en-US"/>
        </a:p>
      </dgm:t>
    </dgm:pt>
    <dgm:pt modelId="{EC0F35D7-F36C-4F60-B3E6-DC839D207E67}" type="pres">
      <dgm:prSet presAssocID="{DC409C3B-4D44-4C74-94E1-D8D419957A6C}" presName="linear" presStyleCnt="0">
        <dgm:presLayoutVars>
          <dgm:animLvl val="lvl"/>
          <dgm:resizeHandles val="exact"/>
        </dgm:presLayoutVars>
      </dgm:prSet>
      <dgm:spPr/>
    </dgm:pt>
    <dgm:pt modelId="{B75513C5-9082-4C08-A6E0-63B9442E9319}" type="pres">
      <dgm:prSet presAssocID="{A6D3B9F6-74F2-43FA-A8D6-D1000FBE13F3}" presName="parentText" presStyleLbl="node1" presStyleIdx="0" presStyleCnt="6">
        <dgm:presLayoutVars>
          <dgm:chMax val="0"/>
          <dgm:bulletEnabled val="1"/>
        </dgm:presLayoutVars>
      </dgm:prSet>
      <dgm:spPr/>
    </dgm:pt>
    <dgm:pt modelId="{F33C49F0-9AA1-4F97-97A8-683AA377D246}" type="pres">
      <dgm:prSet presAssocID="{0DC1B6C9-49C4-44FF-B489-D4EAFBCE5254}" presName="spacer" presStyleCnt="0"/>
      <dgm:spPr/>
    </dgm:pt>
    <dgm:pt modelId="{1135C2A7-4639-4509-8C7C-36360AB13A16}" type="pres">
      <dgm:prSet presAssocID="{BA605D16-7FBF-4415-A954-9864302AAA64}" presName="parentText" presStyleLbl="node1" presStyleIdx="1" presStyleCnt="6">
        <dgm:presLayoutVars>
          <dgm:chMax val="0"/>
          <dgm:bulletEnabled val="1"/>
        </dgm:presLayoutVars>
      </dgm:prSet>
      <dgm:spPr/>
    </dgm:pt>
    <dgm:pt modelId="{A4548F9C-C848-4F5D-8A23-DCA13CD885AB}" type="pres">
      <dgm:prSet presAssocID="{A6DA3A88-53C5-416B-A211-16A7CBC50DCA}" presName="spacer" presStyleCnt="0"/>
      <dgm:spPr/>
    </dgm:pt>
    <dgm:pt modelId="{4A17C931-0C1B-40EC-ACB9-72EAA2479D1A}" type="pres">
      <dgm:prSet presAssocID="{3D46C0BC-FFB7-42FB-83A5-C21B87FF4500}" presName="parentText" presStyleLbl="node1" presStyleIdx="2" presStyleCnt="6">
        <dgm:presLayoutVars>
          <dgm:chMax val="0"/>
          <dgm:bulletEnabled val="1"/>
        </dgm:presLayoutVars>
      </dgm:prSet>
      <dgm:spPr/>
    </dgm:pt>
    <dgm:pt modelId="{80F3B8D7-F16C-4C3A-964D-4E42B764EADF}" type="pres">
      <dgm:prSet presAssocID="{B445E2C8-24E0-49E0-98DB-826B2B83DC99}" presName="spacer" presStyleCnt="0"/>
      <dgm:spPr/>
    </dgm:pt>
    <dgm:pt modelId="{5598A5CC-5C12-48E8-A6C0-5CACF502D63D}" type="pres">
      <dgm:prSet presAssocID="{F095732F-C2FD-430A-B1D4-2D6565B8800F}" presName="parentText" presStyleLbl="node1" presStyleIdx="3" presStyleCnt="6">
        <dgm:presLayoutVars>
          <dgm:chMax val="0"/>
          <dgm:bulletEnabled val="1"/>
        </dgm:presLayoutVars>
      </dgm:prSet>
      <dgm:spPr/>
    </dgm:pt>
    <dgm:pt modelId="{415B0BF7-C901-48CD-8903-A9C6978358A5}" type="pres">
      <dgm:prSet presAssocID="{BDECF8F7-C1EA-4E5B-AB01-35B1C479FD99}" presName="spacer" presStyleCnt="0"/>
      <dgm:spPr/>
    </dgm:pt>
    <dgm:pt modelId="{C567E6CD-4055-45D1-8D63-5888448F6DBA}" type="pres">
      <dgm:prSet presAssocID="{51C8C9C4-16D0-4C06-8E5D-080DEF81D461}" presName="parentText" presStyleLbl="node1" presStyleIdx="4" presStyleCnt="6">
        <dgm:presLayoutVars>
          <dgm:chMax val="0"/>
          <dgm:bulletEnabled val="1"/>
        </dgm:presLayoutVars>
      </dgm:prSet>
      <dgm:spPr/>
    </dgm:pt>
    <dgm:pt modelId="{EDEC6523-726A-4F57-8C8B-C7BB5D5A2520}" type="pres">
      <dgm:prSet presAssocID="{BFF7E915-70AD-4DD7-BA28-06012DE25676}" presName="spacer" presStyleCnt="0"/>
      <dgm:spPr/>
    </dgm:pt>
    <dgm:pt modelId="{455B4229-90AA-46B2-8624-9BBC9C5B84E5}" type="pres">
      <dgm:prSet presAssocID="{0B479875-35AE-46DD-BACA-1554E36B1D96}" presName="parentText" presStyleLbl="node1" presStyleIdx="5" presStyleCnt="6">
        <dgm:presLayoutVars>
          <dgm:chMax val="0"/>
          <dgm:bulletEnabled val="1"/>
        </dgm:presLayoutVars>
      </dgm:prSet>
      <dgm:spPr/>
    </dgm:pt>
  </dgm:ptLst>
  <dgm:cxnLst>
    <dgm:cxn modelId="{2A2A0002-E586-4E7A-9AB0-7C47AF6CDF2A}" srcId="{DC409C3B-4D44-4C74-94E1-D8D419957A6C}" destId="{A6D3B9F6-74F2-43FA-A8D6-D1000FBE13F3}" srcOrd="0" destOrd="0" parTransId="{98C7D44D-C7FF-4604-B596-4E6D039D7225}" sibTransId="{0DC1B6C9-49C4-44FF-B489-D4EAFBCE5254}"/>
    <dgm:cxn modelId="{2E4FAB1B-6226-470A-822C-5EC2C26F9A44}" type="presOf" srcId="{51C8C9C4-16D0-4C06-8E5D-080DEF81D461}" destId="{C567E6CD-4055-45D1-8D63-5888448F6DBA}" srcOrd="0" destOrd="0" presId="urn:microsoft.com/office/officeart/2005/8/layout/vList2"/>
    <dgm:cxn modelId="{5BF84C1E-5EC9-4E4C-B74A-DC24517ABE6A}" type="presOf" srcId="{F095732F-C2FD-430A-B1D4-2D6565B8800F}" destId="{5598A5CC-5C12-48E8-A6C0-5CACF502D63D}" srcOrd="0" destOrd="0" presId="urn:microsoft.com/office/officeart/2005/8/layout/vList2"/>
    <dgm:cxn modelId="{A224FD5F-111B-4ABF-A2FD-BF49ACC00205}" type="presOf" srcId="{BA605D16-7FBF-4415-A954-9864302AAA64}" destId="{1135C2A7-4639-4509-8C7C-36360AB13A16}" srcOrd="0" destOrd="0" presId="urn:microsoft.com/office/officeart/2005/8/layout/vList2"/>
    <dgm:cxn modelId="{4771AF49-CE62-4168-929C-83C667CD7CEE}" type="presOf" srcId="{A6D3B9F6-74F2-43FA-A8D6-D1000FBE13F3}" destId="{B75513C5-9082-4C08-A6E0-63B9442E9319}" srcOrd="0" destOrd="0" presId="urn:microsoft.com/office/officeart/2005/8/layout/vList2"/>
    <dgm:cxn modelId="{A8892B6A-FAC2-45D6-BDC9-8F1C56492880}" type="presOf" srcId="{DC409C3B-4D44-4C74-94E1-D8D419957A6C}" destId="{EC0F35D7-F36C-4F60-B3E6-DC839D207E67}" srcOrd="0" destOrd="0" presId="urn:microsoft.com/office/officeart/2005/8/layout/vList2"/>
    <dgm:cxn modelId="{8AEA0A4B-E418-45B3-9B3A-E337ADCBB253}" type="presOf" srcId="{0B479875-35AE-46DD-BACA-1554E36B1D96}" destId="{455B4229-90AA-46B2-8624-9BBC9C5B84E5}" srcOrd="0" destOrd="0" presId="urn:microsoft.com/office/officeart/2005/8/layout/vList2"/>
    <dgm:cxn modelId="{A7FCE170-6D84-4CD1-AFDF-E691BDB303D9}" srcId="{DC409C3B-4D44-4C74-94E1-D8D419957A6C}" destId="{0B479875-35AE-46DD-BACA-1554E36B1D96}" srcOrd="5" destOrd="0" parTransId="{D97C4516-9092-4A75-8ACA-2D18DA8A8011}" sibTransId="{D663BF55-B8DB-4FC8-835A-BB475F16F1E7}"/>
    <dgm:cxn modelId="{B7EFAEB2-7699-41A4-8B5D-71C135E4B1F9}" srcId="{DC409C3B-4D44-4C74-94E1-D8D419957A6C}" destId="{BA605D16-7FBF-4415-A954-9864302AAA64}" srcOrd="1" destOrd="0" parTransId="{62E2D5BF-B13D-4DDA-9211-76F13B742ABA}" sibTransId="{A6DA3A88-53C5-416B-A211-16A7CBC50DCA}"/>
    <dgm:cxn modelId="{2CC6B4BD-7479-45A6-A8E3-3B50D1A41674}" srcId="{DC409C3B-4D44-4C74-94E1-D8D419957A6C}" destId="{F095732F-C2FD-430A-B1D4-2D6565B8800F}" srcOrd="3" destOrd="0" parTransId="{948D3031-4BE9-4FC7-AFE4-885644A188CB}" sibTransId="{BDECF8F7-C1EA-4E5B-AB01-35B1C479FD99}"/>
    <dgm:cxn modelId="{09A966E8-7DDE-473E-AC9D-EC9FEF088B2F}" type="presOf" srcId="{3D46C0BC-FFB7-42FB-83A5-C21B87FF4500}" destId="{4A17C931-0C1B-40EC-ACB9-72EAA2479D1A}" srcOrd="0" destOrd="0" presId="urn:microsoft.com/office/officeart/2005/8/layout/vList2"/>
    <dgm:cxn modelId="{DF6ACFEB-B4AA-4EE7-9A15-B06DFDF2EA84}" srcId="{DC409C3B-4D44-4C74-94E1-D8D419957A6C}" destId="{51C8C9C4-16D0-4C06-8E5D-080DEF81D461}" srcOrd="4" destOrd="0" parTransId="{3EFF682E-E600-4520-86F4-B780402F76E8}" sibTransId="{BFF7E915-70AD-4DD7-BA28-06012DE25676}"/>
    <dgm:cxn modelId="{85D512EC-70C7-431E-827D-D9A10B4C83B8}" srcId="{DC409C3B-4D44-4C74-94E1-D8D419957A6C}" destId="{3D46C0BC-FFB7-42FB-83A5-C21B87FF4500}" srcOrd="2" destOrd="0" parTransId="{02C828ED-820E-46F5-B99C-AAA4B6622FF6}" sibTransId="{B445E2C8-24E0-49E0-98DB-826B2B83DC99}"/>
    <dgm:cxn modelId="{81678E22-D14F-48A3-A980-7F112F30E4F6}" type="presParOf" srcId="{EC0F35D7-F36C-4F60-B3E6-DC839D207E67}" destId="{B75513C5-9082-4C08-A6E0-63B9442E9319}" srcOrd="0" destOrd="0" presId="urn:microsoft.com/office/officeart/2005/8/layout/vList2"/>
    <dgm:cxn modelId="{532C311E-EC1B-48FD-B49C-48E4DAB2C6BF}" type="presParOf" srcId="{EC0F35D7-F36C-4F60-B3E6-DC839D207E67}" destId="{F33C49F0-9AA1-4F97-97A8-683AA377D246}" srcOrd="1" destOrd="0" presId="urn:microsoft.com/office/officeart/2005/8/layout/vList2"/>
    <dgm:cxn modelId="{9F66166A-5F0B-4C90-BB04-7CFF4896754F}" type="presParOf" srcId="{EC0F35D7-F36C-4F60-B3E6-DC839D207E67}" destId="{1135C2A7-4639-4509-8C7C-36360AB13A16}" srcOrd="2" destOrd="0" presId="urn:microsoft.com/office/officeart/2005/8/layout/vList2"/>
    <dgm:cxn modelId="{81483391-E32C-424C-8F0D-1C512CD58D29}" type="presParOf" srcId="{EC0F35D7-F36C-4F60-B3E6-DC839D207E67}" destId="{A4548F9C-C848-4F5D-8A23-DCA13CD885AB}" srcOrd="3" destOrd="0" presId="urn:microsoft.com/office/officeart/2005/8/layout/vList2"/>
    <dgm:cxn modelId="{10ECDECF-B2BA-4050-93A0-AAC7EF628077}" type="presParOf" srcId="{EC0F35D7-F36C-4F60-B3E6-DC839D207E67}" destId="{4A17C931-0C1B-40EC-ACB9-72EAA2479D1A}" srcOrd="4" destOrd="0" presId="urn:microsoft.com/office/officeart/2005/8/layout/vList2"/>
    <dgm:cxn modelId="{9EA10BD1-3F40-4213-AD56-10E6B3B2AC10}" type="presParOf" srcId="{EC0F35D7-F36C-4F60-B3E6-DC839D207E67}" destId="{80F3B8D7-F16C-4C3A-964D-4E42B764EADF}" srcOrd="5" destOrd="0" presId="urn:microsoft.com/office/officeart/2005/8/layout/vList2"/>
    <dgm:cxn modelId="{20FAFF81-0711-4D38-8BB5-0B5CA4B58D10}" type="presParOf" srcId="{EC0F35D7-F36C-4F60-B3E6-DC839D207E67}" destId="{5598A5CC-5C12-48E8-A6C0-5CACF502D63D}" srcOrd="6" destOrd="0" presId="urn:microsoft.com/office/officeart/2005/8/layout/vList2"/>
    <dgm:cxn modelId="{70EF0B84-5464-4AEB-9F6E-6938EBD0750C}" type="presParOf" srcId="{EC0F35D7-F36C-4F60-B3E6-DC839D207E67}" destId="{415B0BF7-C901-48CD-8903-A9C6978358A5}" srcOrd="7" destOrd="0" presId="urn:microsoft.com/office/officeart/2005/8/layout/vList2"/>
    <dgm:cxn modelId="{DB27A4B7-9792-40A4-94D6-A2E18A9314F2}" type="presParOf" srcId="{EC0F35D7-F36C-4F60-B3E6-DC839D207E67}" destId="{C567E6CD-4055-45D1-8D63-5888448F6DBA}" srcOrd="8" destOrd="0" presId="urn:microsoft.com/office/officeart/2005/8/layout/vList2"/>
    <dgm:cxn modelId="{81D00D20-0E0E-496F-81D6-E4D8C7B65D52}" type="presParOf" srcId="{EC0F35D7-F36C-4F60-B3E6-DC839D207E67}" destId="{EDEC6523-726A-4F57-8C8B-C7BB5D5A2520}" srcOrd="9" destOrd="0" presId="urn:microsoft.com/office/officeart/2005/8/layout/vList2"/>
    <dgm:cxn modelId="{BBAACCF4-95BD-40C0-9A1C-B6A4DD8BC065}" type="presParOf" srcId="{EC0F35D7-F36C-4F60-B3E6-DC839D207E67}" destId="{455B4229-90AA-46B2-8624-9BBC9C5B84E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173F7-8BDE-4B44-91B1-C06941E439F1}">
      <dsp:nvSpPr>
        <dsp:cNvPr id="0" name=""/>
        <dsp:cNvSpPr/>
      </dsp:nvSpPr>
      <dsp:spPr>
        <a:xfrm>
          <a:off x="0" y="2726960"/>
          <a:ext cx="6666833" cy="0"/>
        </a:xfrm>
        <a:prstGeom prst="lin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EE13A29-31A0-429B-92FB-5CBB9E07FEED}">
      <dsp:nvSpPr>
        <dsp:cNvPr id="0" name=""/>
        <dsp:cNvSpPr/>
      </dsp:nvSpPr>
      <dsp:spPr>
        <a:xfrm>
          <a:off x="100002" y="1690715"/>
          <a:ext cx="1466703" cy="65447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1901–1927</a:t>
          </a:r>
        </a:p>
      </dsp:txBody>
      <dsp:txXfrm>
        <a:off x="100002" y="1690715"/>
        <a:ext cx="1466703" cy="654470"/>
      </dsp:txXfrm>
    </dsp:sp>
    <dsp:sp modelId="{A9141E34-E752-4D3C-B868-CC6641C45F93}">
      <dsp:nvSpPr>
        <dsp:cNvPr id="0" name=""/>
        <dsp:cNvSpPr/>
      </dsp:nvSpPr>
      <dsp:spPr>
        <a:xfrm>
          <a:off x="100002" y="639830"/>
          <a:ext cx="1466703" cy="1050885"/>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The Greatest Generation    (95 to 121)</a:t>
          </a:r>
        </a:p>
      </dsp:txBody>
      <dsp:txXfrm>
        <a:off x="100002" y="639830"/>
        <a:ext cx="1466703" cy="1050885"/>
      </dsp:txXfrm>
    </dsp:sp>
    <dsp:sp modelId="{869FB7EE-0130-414F-9715-756912887F94}">
      <dsp:nvSpPr>
        <dsp:cNvPr id="0" name=""/>
        <dsp:cNvSpPr/>
      </dsp:nvSpPr>
      <dsp:spPr>
        <a:xfrm>
          <a:off x="833354" y="2345185"/>
          <a:ext cx="0" cy="381774"/>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253F837-697B-4B10-A162-B06EEA0D0318}">
      <dsp:nvSpPr>
        <dsp:cNvPr id="0" name=""/>
        <dsp:cNvSpPr/>
      </dsp:nvSpPr>
      <dsp:spPr>
        <a:xfrm>
          <a:off x="933356" y="3108734"/>
          <a:ext cx="1466703" cy="654470"/>
        </a:xfrm>
        <a:prstGeom prst="rect">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w="6350" cap="flat" cmpd="sng" algn="ctr">
          <a:solidFill>
            <a:schemeClr val="accent5">
              <a:hueOff val="-1126424"/>
              <a:satOff val="-2903"/>
              <a:lumOff val="-196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1928–1945</a:t>
          </a:r>
        </a:p>
      </dsp:txBody>
      <dsp:txXfrm>
        <a:off x="933356" y="3108734"/>
        <a:ext cx="1466703" cy="654470"/>
      </dsp:txXfrm>
    </dsp:sp>
    <dsp:sp modelId="{0D037E59-3860-48A5-AB9C-592AD2C4B35A}">
      <dsp:nvSpPr>
        <dsp:cNvPr id="0" name=""/>
        <dsp:cNvSpPr/>
      </dsp:nvSpPr>
      <dsp:spPr>
        <a:xfrm>
          <a:off x="933356" y="3763204"/>
          <a:ext cx="1466703" cy="1050885"/>
        </a:xfrm>
        <a:prstGeom prst="rect">
          <a:avLst/>
        </a:prstGeom>
        <a:solidFill>
          <a:schemeClr val="accent5">
            <a:tint val="40000"/>
            <a:alpha val="90000"/>
            <a:hueOff val="-1123294"/>
            <a:satOff val="-3805"/>
            <a:lumOff val="-488"/>
            <a:alphaOff val="0"/>
          </a:schemeClr>
        </a:solidFill>
        <a:ln w="6350" cap="flat" cmpd="sng" algn="ctr">
          <a:solidFill>
            <a:schemeClr val="accent5">
              <a:tint val="40000"/>
              <a:alpha val="90000"/>
              <a:hueOff val="-1123294"/>
              <a:satOff val="-3805"/>
              <a:lumOff val="-48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The Silent Generation (77 to 94)</a:t>
          </a:r>
        </a:p>
      </dsp:txBody>
      <dsp:txXfrm>
        <a:off x="933356" y="3763204"/>
        <a:ext cx="1466703" cy="1050885"/>
      </dsp:txXfrm>
    </dsp:sp>
    <dsp:sp modelId="{5D35BE83-A906-4CE4-AC55-F571E0D49913}">
      <dsp:nvSpPr>
        <dsp:cNvPr id="0" name=""/>
        <dsp:cNvSpPr/>
      </dsp:nvSpPr>
      <dsp:spPr>
        <a:xfrm>
          <a:off x="1666708" y="2726959"/>
          <a:ext cx="0" cy="381774"/>
        </a:xfrm>
        <a:prstGeom prst="line">
          <a:avLst/>
        </a:prstGeom>
        <a:noFill/>
        <a:ln w="6350" cap="flat" cmpd="sng" algn="ctr">
          <a:solidFill>
            <a:schemeClr val="accent5">
              <a:hueOff val="-1126424"/>
              <a:satOff val="-2903"/>
              <a:lumOff val="-1961"/>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3E9C29-5DFE-422F-8056-B67420EBB540}">
      <dsp:nvSpPr>
        <dsp:cNvPr id="0" name=""/>
        <dsp:cNvSpPr/>
      </dsp:nvSpPr>
      <dsp:spPr>
        <a:xfrm rot="2700000">
          <a:off x="790932" y="2684538"/>
          <a:ext cx="84843" cy="84843"/>
        </a:xfrm>
        <a:prstGeom prst="rect">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a:noFill/>
        </a:ln>
        <a:effectLst/>
      </dsp:spPr>
      <dsp:style>
        <a:lnRef idx="0">
          <a:scrgbClr r="0" g="0" b="0"/>
        </a:lnRef>
        <a:fillRef idx="3">
          <a:scrgbClr r="0" g="0" b="0"/>
        </a:fillRef>
        <a:effectRef idx="2">
          <a:scrgbClr r="0" g="0" b="0"/>
        </a:effectRef>
        <a:fontRef idx="minor">
          <a:schemeClr val="lt1"/>
        </a:fontRef>
      </dsp:style>
    </dsp:sp>
    <dsp:sp modelId="{2E56577A-B5DD-43D0-B031-9806766A4099}">
      <dsp:nvSpPr>
        <dsp:cNvPr id="0" name=""/>
        <dsp:cNvSpPr/>
      </dsp:nvSpPr>
      <dsp:spPr>
        <a:xfrm rot="2700000">
          <a:off x="1624286" y="2684538"/>
          <a:ext cx="84843" cy="84843"/>
        </a:xfrm>
        <a:prstGeom prst="rect">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a:noFill/>
        </a:ln>
        <a:effectLst/>
      </dsp:spPr>
      <dsp:style>
        <a:lnRef idx="0">
          <a:scrgbClr r="0" g="0" b="0"/>
        </a:lnRef>
        <a:fillRef idx="3">
          <a:scrgbClr r="0" g="0" b="0"/>
        </a:fillRef>
        <a:effectRef idx="2">
          <a:scrgbClr r="0" g="0" b="0"/>
        </a:effectRef>
        <a:fontRef idx="minor">
          <a:schemeClr val="lt1"/>
        </a:fontRef>
      </dsp:style>
    </dsp:sp>
    <dsp:sp modelId="{562F99F8-EC63-498A-A02B-05D6D4B207D1}">
      <dsp:nvSpPr>
        <dsp:cNvPr id="0" name=""/>
        <dsp:cNvSpPr/>
      </dsp:nvSpPr>
      <dsp:spPr>
        <a:xfrm>
          <a:off x="1766710" y="1690715"/>
          <a:ext cx="1466703" cy="654470"/>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w="6350" cap="flat" cmpd="sng" algn="ctr">
          <a:solidFill>
            <a:schemeClr val="accent5">
              <a:hueOff val="-2252848"/>
              <a:satOff val="-5806"/>
              <a:lumOff val="-392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1946–1964</a:t>
          </a:r>
        </a:p>
      </dsp:txBody>
      <dsp:txXfrm>
        <a:off x="1766710" y="1690715"/>
        <a:ext cx="1466703" cy="654470"/>
      </dsp:txXfrm>
    </dsp:sp>
    <dsp:sp modelId="{6F848B76-8A31-4D83-AC69-7951721E03F8}">
      <dsp:nvSpPr>
        <dsp:cNvPr id="0" name=""/>
        <dsp:cNvSpPr/>
      </dsp:nvSpPr>
      <dsp:spPr>
        <a:xfrm>
          <a:off x="1766710" y="557407"/>
          <a:ext cx="1466703" cy="1133307"/>
        </a:xfrm>
        <a:prstGeom prst="rect">
          <a:avLst/>
        </a:prstGeom>
        <a:solidFill>
          <a:schemeClr val="accent5">
            <a:tint val="40000"/>
            <a:alpha val="90000"/>
            <a:hueOff val="-2246587"/>
            <a:satOff val="-7611"/>
            <a:lumOff val="-976"/>
            <a:alphaOff val="0"/>
          </a:schemeClr>
        </a:solidFill>
        <a:ln w="6350" cap="flat" cmpd="sng" algn="ctr">
          <a:solidFill>
            <a:schemeClr val="accent5">
              <a:tint val="40000"/>
              <a:alpha val="90000"/>
              <a:hueOff val="-2246587"/>
              <a:satOff val="-7611"/>
              <a:lumOff val="-9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The Baby Boomers</a:t>
          </a:r>
        </a:p>
        <a:p>
          <a:pPr marL="0" lvl="0" indent="0" algn="l" defTabSz="755650">
            <a:lnSpc>
              <a:spcPct val="90000"/>
            </a:lnSpc>
            <a:spcBef>
              <a:spcPct val="0"/>
            </a:spcBef>
            <a:spcAft>
              <a:spcPct val="35000"/>
            </a:spcAft>
            <a:buNone/>
          </a:pPr>
          <a:r>
            <a:rPr lang="en-US" sz="1700" kern="1200" dirty="0"/>
            <a:t>(58 to 76)</a:t>
          </a:r>
        </a:p>
      </dsp:txBody>
      <dsp:txXfrm>
        <a:off x="1766710" y="557407"/>
        <a:ext cx="1466703" cy="1133307"/>
      </dsp:txXfrm>
    </dsp:sp>
    <dsp:sp modelId="{9C0F9B01-4B57-4186-ABA8-6B19B5E9FF82}">
      <dsp:nvSpPr>
        <dsp:cNvPr id="0" name=""/>
        <dsp:cNvSpPr/>
      </dsp:nvSpPr>
      <dsp:spPr>
        <a:xfrm>
          <a:off x="2500062" y="2345185"/>
          <a:ext cx="0" cy="381774"/>
        </a:xfrm>
        <a:prstGeom prst="line">
          <a:avLst/>
        </a:prstGeom>
        <a:noFill/>
        <a:ln w="6350" cap="flat" cmpd="sng" algn="ctr">
          <a:solidFill>
            <a:schemeClr val="accent5">
              <a:hueOff val="-2252848"/>
              <a:satOff val="-5806"/>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 modelId="{58FC62A0-6DC2-4EFA-BA48-FB062E997E32}">
      <dsp:nvSpPr>
        <dsp:cNvPr id="0" name=""/>
        <dsp:cNvSpPr/>
      </dsp:nvSpPr>
      <dsp:spPr>
        <a:xfrm>
          <a:off x="2600064" y="3108734"/>
          <a:ext cx="1466703" cy="654470"/>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1965–1980</a:t>
          </a:r>
        </a:p>
      </dsp:txBody>
      <dsp:txXfrm>
        <a:off x="2600064" y="3108734"/>
        <a:ext cx="1466703" cy="654470"/>
      </dsp:txXfrm>
    </dsp:sp>
    <dsp:sp modelId="{334BE432-6C3B-4691-88DB-FACFEE6CE7CE}">
      <dsp:nvSpPr>
        <dsp:cNvPr id="0" name=""/>
        <dsp:cNvSpPr/>
      </dsp:nvSpPr>
      <dsp:spPr>
        <a:xfrm>
          <a:off x="2600064" y="3763204"/>
          <a:ext cx="1466703" cy="803618"/>
        </a:xfrm>
        <a:prstGeom prst="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3369881"/>
              <a:satOff val="-11416"/>
              <a:lumOff val="-14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Generation X (42 to 57)</a:t>
          </a:r>
        </a:p>
      </dsp:txBody>
      <dsp:txXfrm>
        <a:off x="2600064" y="3763204"/>
        <a:ext cx="1466703" cy="803618"/>
      </dsp:txXfrm>
    </dsp:sp>
    <dsp:sp modelId="{A5F05961-2AFD-4833-85C8-5635B37F12C9}">
      <dsp:nvSpPr>
        <dsp:cNvPr id="0" name=""/>
        <dsp:cNvSpPr/>
      </dsp:nvSpPr>
      <dsp:spPr>
        <a:xfrm>
          <a:off x="3333416" y="2726959"/>
          <a:ext cx="0" cy="381774"/>
        </a:xfrm>
        <a:prstGeom prst="line">
          <a:avLst/>
        </a:prstGeom>
        <a:noFill/>
        <a:ln w="6350" cap="flat" cmpd="sng" algn="ctr">
          <a:solidFill>
            <a:schemeClr val="accent5">
              <a:hueOff val="-3379271"/>
              <a:satOff val="-8710"/>
              <a:lumOff val="-5883"/>
              <a:alphaOff val="0"/>
            </a:schemeClr>
          </a:solidFill>
          <a:prstDash val="solid"/>
          <a:miter lim="800000"/>
        </a:ln>
        <a:effectLst/>
      </dsp:spPr>
      <dsp:style>
        <a:lnRef idx="1">
          <a:scrgbClr r="0" g="0" b="0"/>
        </a:lnRef>
        <a:fillRef idx="0">
          <a:scrgbClr r="0" g="0" b="0"/>
        </a:fillRef>
        <a:effectRef idx="0">
          <a:scrgbClr r="0" g="0" b="0"/>
        </a:effectRef>
        <a:fontRef idx="minor"/>
      </dsp:style>
    </dsp:sp>
    <dsp:sp modelId="{51813C73-F89A-4E9B-929D-CEF6C1EF8B39}">
      <dsp:nvSpPr>
        <dsp:cNvPr id="0" name=""/>
        <dsp:cNvSpPr/>
      </dsp:nvSpPr>
      <dsp:spPr>
        <a:xfrm rot="2700000">
          <a:off x="2457640" y="2684538"/>
          <a:ext cx="84843" cy="84843"/>
        </a:xfrm>
        <a:prstGeom prst="rect">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a:noFill/>
        </a:ln>
        <a:effectLst/>
      </dsp:spPr>
      <dsp:style>
        <a:lnRef idx="0">
          <a:scrgbClr r="0" g="0" b="0"/>
        </a:lnRef>
        <a:fillRef idx="3">
          <a:scrgbClr r="0" g="0" b="0"/>
        </a:fillRef>
        <a:effectRef idx="2">
          <a:scrgbClr r="0" g="0" b="0"/>
        </a:effectRef>
        <a:fontRef idx="minor">
          <a:schemeClr val="lt1"/>
        </a:fontRef>
      </dsp:style>
    </dsp:sp>
    <dsp:sp modelId="{42F8D9AC-454B-4B1F-9044-93BD5A628855}">
      <dsp:nvSpPr>
        <dsp:cNvPr id="0" name=""/>
        <dsp:cNvSpPr/>
      </dsp:nvSpPr>
      <dsp:spPr>
        <a:xfrm rot="2700000">
          <a:off x="3290994" y="2684538"/>
          <a:ext cx="84843" cy="84843"/>
        </a:xfrm>
        <a:prstGeom prst="rect">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a:noFill/>
        </a:ln>
        <a:effectLst/>
      </dsp:spPr>
      <dsp:style>
        <a:lnRef idx="0">
          <a:scrgbClr r="0" g="0" b="0"/>
        </a:lnRef>
        <a:fillRef idx="3">
          <a:scrgbClr r="0" g="0" b="0"/>
        </a:fillRef>
        <a:effectRef idx="2">
          <a:scrgbClr r="0" g="0" b="0"/>
        </a:effectRef>
        <a:fontRef idx="minor">
          <a:schemeClr val="lt1"/>
        </a:fontRef>
      </dsp:style>
    </dsp:sp>
    <dsp:sp modelId="{410EAEB7-611A-4FFE-B758-F39606D82E3C}">
      <dsp:nvSpPr>
        <dsp:cNvPr id="0" name=""/>
        <dsp:cNvSpPr/>
      </dsp:nvSpPr>
      <dsp:spPr>
        <a:xfrm>
          <a:off x="3433418" y="1690715"/>
          <a:ext cx="1466703" cy="654470"/>
        </a:xfrm>
        <a:prstGeom prst="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1981–1996</a:t>
          </a:r>
        </a:p>
      </dsp:txBody>
      <dsp:txXfrm>
        <a:off x="3433418" y="1690715"/>
        <a:ext cx="1466703" cy="654470"/>
      </dsp:txXfrm>
    </dsp:sp>
    <dsp:sp modelId="{E76B50DF-B981-4C6A-8729-ED99466CFF2A}">
      <dsp:nvSpPr>
        <dsp:cNvPr id="0" name=""/>
        <dsp:cNvSpPr/>
      </dsp:nvSpPr>
      <dsp:spPr>
        <a:xfrm>
          <a:off x="3433418" y="887097"/>
          <a:ext cx="1466703" cy="803618"/>
        </a:xfrm>
        <a:prstGeom prst="rect">
          <a:avLst/>
        </a:prstGeom>
        <a:solidFill>
          <a:schemeClr val="accent5">
            <a:tint val="40000"/>
            <a:alpha val="90000"/>
            <a:hueOff val="-4493175"/>
            <a:satOff val="-15221"/>
            <a:lumOff val="-1952"/>
            <a:alphaOff val="0"/>
          </a:schemeClr>
        </a:solidFill>
        <a:ln w="6350" cap="flat" cmpd="sng" algn="ctr">
          <a:solidFill>
            <a:schemeClr val="accent5">
              <a:tint val="40000"/>
              <a:alpha val="90000"/>
              <a:hueOff val="-4493175"/>
              <a:satOff val="-15221"/>
              <a:lumOff val="-19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Millennials (26 to 41)</a:t>
          </a:r>
        </a:p>
      </dsp:txBody>
      <dsp:txXfrm>
        <a:off x="3433418" y="887097"/>
        <a:ext cx="1466703" cy="803618"/>
      </dsp:txXfrm>
    </dsp:sp>
    <dsp:sp modelId="{B0661CD1-D69B-4816-AD17-EC35A5DF3AC7}">
      <dsp:nvSpPr>
        <dsp:cNvPr id="0" name=""/>
        <dsp:cNvSpPr/>
      </dsp:nvSpPr>
      <dsp:spPr>
        <a:xfrm>
          <a:off x="4166770" y="2345185"/>
          <a:ext cx="0" cy="381774"/>
        </a:xfrm>
        <a:prstGeom prst="line">
          <a:avLst/>
        </a:prstGeom>
        <a:noFill/>
        <a:ln w="6350" cap="flat" cmpd="sng" algn="ctr">
          <a:solidFill>
            <a:schemeClr val="accent5">
              <a:hueOff val="-4505695"/>
              <a:satOff val="-11613"/>
              <a:lumOff val="-7843"/>
              <a:alphaOff val="0"/>
            </a:schemeClr>
          </a:solidFill>
          <a:prstDash val="solid"/>
          <a:miter lim="800000"/>
        </a:ln>
        <a:effectLst/>
      </dsp:spPr>
      <dsp:style>
        <a:lnRef idx="1">
          <a:scrgbClr r="0" g="0" b="0"/>
        </a:lnRef>
        <a:fillRef idx="0">
          <a:scrgbClr r="0" g="0" b="0"/>
        </a:fillRef>
        <a:effectRef idx="0">
          <a:scrgbClr r="0" g="0" b="0"/>
        </a:effectRef>
        <a:fontRef idx="minor"/>
      </dsp:style>
    </dsp:sp>
    <dsp:sp modelId="{3D1DCACF-335D-4FB4-8F22-52C2EF6BBCB1}">
      <dsp:nvSpPr>
        <dsp:cNvPr id="0" name=""/>
        <dsp:cNvSpPr/>
      </dsp:nvSpPr>
      <dsp:spPr>
        <a:xfrm>
          <a:off x="4266773" y="3108734"/>
          <a:ext cx="1466703" cy="654470"/>
        </a:xfrm>
        <a:prstGeom prst="rect">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w="6350" cap="flat" cmpd="sng" algn="ctr">
          <a:solidFill>
            <a:schemeClr val="accent5">
              <a:hueOff val="-5632119"/>
              <a:satOff val="-14516"/>
              <a:lumOff val="-980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1997–2012</a:t>
          </a:r>
        </a:p>
      </dsp:txBody>
      <dsp:txXfrm>
        <a:off x="4266773" y="3108734"/>
        <a:ext cx="1466703" cy="654470"/>
      </dsp:txXfrm>
    </dsp:sp>
    <dsp:sp modelId="{6995360C-977E-425A-B34B-A0B53B41DEDB}">
      <dsp:nvSpPr>
        <dsp:cNvPr id="0" name=""/>
        <dsp:cNvSpPr/>
      </dsp:nvSpPr>
      <dsp:spPr>
        <a:xfrm>
          <a:off x="4266773" y="3763204"/>
          <a:ext cx="1466703" cy="803618"/>
        </a:xfrm>
        <a:prstGeom prst="rect">
          <a:avLst/>
        </a:prstGeom>
        <a:solidFill>
          <a:schemeClr val="accent5">
            <a:tint val="40000"/>
            <a:alpha val="90000"/>
            <a:hueOff val="-5616468"/>
            <a:satOff val="-19027"/>
            <a:lumOff val="-2440"/>
            <a:alphaOff val="0"/>
          </a:schemeClr>
        </a:solidFill>
        <a:ln w="6350" cap="flat" cmpd="sng" algn="ctr">
          <a:solidFill>
            <a:schemeClr val="accent5">
              <a:tint val="40000"/>
              <a:alpha val="90000"/>
              <a:hueOff val="-5616468"/>
              <a:satOff val="-19027"/>
              <a:lumOff val="-244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Generation Z  (10 to 25)</a:t>
          </a:r>
        </a:p>
      </dsp:txBody>
      <dsp:txXfrm>
        <a:off x="4266773" y="3763204"/>
        <a:ext cx="1466703" cy="803618"/>
      </dsp:txXfrm>
    </dsp:sp>
    <dsp:sp modelId="{D9283249-503E-47C4-BB3E-FC13378E6334}">
      <dsp:nvSpPr>
        <dsp:cNvPr id="0" name=""/>
        <dsp:cNvSpPr/>
      </dsp:nvSpPr>
      <dsp:spPr>
        <a:xfrm>
          <a:off x="5000124" y="2726959"/>
          <a:ext cx="0" cy="381774"/>
        </a:xfrm>
        <a:prstGeom prst="line">
          <a:avLst/>
        </a:prstGeom>
        <a:noFill/>
        <a:ln w="6350" cap="flat" cmpd="sng" algn="ctr">
          <a:solidFill>
            <a:schemeClr val="accent5">
              <a:hueOff val="-5632119"/>
              <a:satOff val="-14516"/>
              <a:lumOff val="-9804"/>
              <a:alphaOff val="0"/>
            </a:schemeClr>
          </a:solidFill>
          <a:prstDash val="solid"/>
          <a:miter lim="800000"/>
        </a:ln>
        <a:effectLst/>
      </dsp:spPr>
      <dsp:style>
        <a:lnRef idx="1">
          <a:scrgbClr r="0" g="0" b="0"/>
        </a:lnRef>
        <a:fillRef idx="0">
          <a:scrgbClr r="0" g="0" b="0"/>
        </a:fillRef>
        <a:effectRef idx="0">
          <a:scrgbClr r="0" g="0" b="0"/>
        </a:effectRef>
        <a:fontRef idx="minor"/>
      </dsp:style>
    </dsp:sp>
    <dsp:sp modelId="{88CE2E1E-67C6-4337-867F-C81F92B1BD86}">
      <dsp:nvSpPr>
        <dsp:cNvPr id="0" name=""/>
        <dsp:cNvSpPr/>
      </dsp:nvSpPr>
      <dsp:spPr>
        <a:xfrm rot="2700000">
          <a:off x="4124349" y="2684538"/>
          <a:ext cx="84843" cy="84843"/>
        </a:xfrm>
        <a:prstGeom prst="rect">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a:noFill/>
        </a:ln>
        <a:effectLst/>
      </dsp:spPr>
      <dsp:style>
        <a:lnRef idx="0">
          <a:scrgbClr r="0" g="0" b="0"/>
        </a:lnRef>
        <a:fillRef idx="3">
          <a:scrgbClr r="0" g="0" b="0"/>
        </a:fillRef>
        <a:effectRef idx="2">
          <a:scrgbClr r="0" g="0" b="0"/>
        </a:effectRef>
        <a:fontRef idx="minor">
          <a:schemeClr val="lt1"/>
        </a:fontRef>
      </dsp:style>
    </dsp:sp>
    <dsp:sp modelId="{6B6AC3A5-8FF0-48A6-9887-FD89A742295B}">
      <dsp:nvSpPr>
        <dsp:cNvPr id="0" name=""/>
        <dsp:cNvSpPr/>
      </dsp:nvSpPr>
      <dsp:spPr>
        <a:xfrm rot="2700000">
          <a:off x="4957703" y="2684538"/>
          <a:ext cx="84843" cy="84843"/>
        </a:xfrm>
        <a:prstGeom prst="rect">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a:noFill/>
        </a:ln>
        <a:effectLst/>
      </dsp:spPr>
      <dsp:style>
        <a:lnRef idx="0">
          <a:scrgbClr r="0" g="0" b="0"/>
        </a:lnRef>
        <a:fillRef idx="3">
          <a:scrgbClr r="0" g="0" b="0"/>
        </a:fillRef>
        <a:effectRef idx="2">
          <a:scrgbClr r="0" g="0" b="0"/>
        </a:effectRef>
        <a:fontRef idx="minor">
          <a:schemeClr val="lt1"/>
        </a:fontRef>
      </dsp:style>
    </dsp:sp>
    <dsp:sp modelId="{183EDB93-D5D6-4436-8140-E41D1B8561D6}">
      <dsp:nvSpPr>
        <dsp:cNvPr id="0" name=""/>
        <dsp:cNvSpPr/>
      </dsp:nvSpPr>
      <dsp:spPr>
        <a:xfrm>
          <a:off x="5100127" y="1690715"/>
          <a:ext cx="1466703" cy="654470"/>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2013–2025</a:t>
          </a:r>
        </a:p>
      </dsp:txBody>
      <dsp:txXfrm>
        <a:off x="5100127" y="1690715"/>
        <a:ext cx="1466703" cy="654470"/>
      </dsp:txXfrm>
    </dsp:sp>
    <dsp:sp modelId="{AC24ECBB-C6AF-4DF1-A5F6-0D969E47C5E7}">
      <dsp:nvSpPr>
        <dsp:cNvPr id="0" name=""/>
        <dsp:cNvSpPr/>
      </dsp:nvSpPr>
      <dsp:spPr>
        <a:xfrm>
          <a:off x="5100127" y="557407"/>
          <a:ext cx="1466703" cy="1133307"/>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Generation Alpha </a:t>
          </a:r>
        </a:p>
        <a:p>
          <a:pPr marL="0" lvl="0" indent="0" algn="l" defTabSz="755650">
            <a:lnSpc>
              <a:spcPct val="90000"/>
            </a:lnSpc>
            <a:spcBef>
              <a:spcPct val="0"/>
            </a:spcBef>
            <a:spcAft>
              <a:spcPct val="35000"/>
            </a:spcAft>
            <a:buNone/>
          </a:pPr>
          <a:r>
            <a:rPr lang="en-US" sz="1700" kern="1200" dirty="0"/>
            <a:t>(0 to 9)</a:t>
          </a:r>
        </a:p>
      </dsp:txBody>
      <dsp:txXfrm>
        <a:off x="5100127" y="557407"/>
        <a:ext cx="1466703" cy="1133307"/>
      </dsp:txXfrm>
    </dsp:sp>
    <dsp:sp modelId="{496432C9-65B5-45A8-A0CE-D15F7E20D0BF}">
      <dsp:nvSpPr>
        <dsp:cNvPr id="0" name=""/>
        <dsp:cNvSpPr/>
      </dsp:nvSpPr>
      <dsp:spPr>
        <a:xfrm>
          <a:off x="5833478" y="2345185"/>
          <a:ext cx="0" cy="381774"/>
        </a:xfrm>
        <a:prstGeom prst="line">
          <a:avLst/>
        </a:pr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 modelId="{76262D77-ED73-4069-8D2C-F4CF0904C08E}">
      <dsp:nvSpPr>
        <dsp:cNvPr id="0" name=""/>
        <dsp:cNvSpPr/>
      </dsp:nvSpPr>
      <dsp:spPr>
        <a:xfrm rot="2700000">
          <a:off x="5791057" y="2684538"/>
          <a:ext cx="84843" cy="84843"/>
        </a:xfrm>
        <a:prstGeom prst="rect">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04BA9-A666-489B-AE08-CE4227701B6B}">
      <dsp:nvSpPr>
        <dsp:cNvPr id="0" name=""/>
        <dsp:cNvSpPr/>
      </dsp:nvSpPr>
      <dsp:spPr>
        <a:xfrm>
          <a:off x="0" y="27463"/>
          <a:ext cx="5183188" cy="730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Mother Theresa </a:t>
          </a:r>
        </a:p>
      </dsp:txBody>
      <dsp:txXfrm>
        <a:off x="35640" y="63103"/>
        <a:ext cx="5111908" cy="658800"/>
      </dsp:txXfrm>
    </dsp:sp>
    <dsp:sp modelId="{26F60EDF-E86C-4E06-A142-854492E92C7D}">
      <dsp:nvSpPr>
        <dsp:cNvPr id="0" name=""/>
        <dsp:cNvSpPr/>
      </dsp:nvSpPr>
      <dsp:spPr>
        <a:xfrm>
          <a:off x="0" y="869863"/>
          <a:ext cx="5183188" cy="730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Johnny Carson</a:t>
          </a:r>
        </a:p>
      </dsp:txBody>
      <dsp:txXfrm>
        <a:off x="35640" y="905503"/>
        <a:ext cx="5111908" cy="658800"/>
      </dsp:txXfrm>
    </dsp:sp>
    <dsp:sp modelId="{B9401168-730F-4693-8BFA-BCC617B8084A}">
      <dsp:nvSpPr>
        <dsp:cNvPr id="0" name=""/>
        <dsp:cNvSpPr/>
      </dsp:nvSpPr>
      <dsp:spPr>
        <a:xfrm>
          <a:off x="0" y="1712263"/>
          <a:ext cx="5183188" cy="730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Queen Elizabeth II</a:t>
          </a:r>
        </a:p>
      </dsp:txBody>
      <dsp:txXfrm>
        <a:off x="35640" y="1747903"/>
        <a:ext cx="5111908" cy="658800"/>
      </dsp:txXfrm>
    </dsp:sp>
    <dsp:sp modelId="{A3E2071D-D240-4922-A741-1CA4F34E56F5}">
      <dsp:nvSpPr>
        <dsp:cNvPr id="0" name=""/>
        <dsp:cNvSpPr/>
      </dsp:nvSpPr>
      <dsp:spPr>
        <a:xfrm>
          <a:off x="0" y="2554663"/>
          <a:ext cx="5183188" cy="730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Jackie Robinson</a:t>
          </a:r>
        </a:p>
      </dsp:txBody>
      <dsp:txXfrm>
        <a:off x="35640" y="2590303"/>
        <a:ext cx="5111908" cy="658800"/>
      </dsp:txXfrm>
    </dsp:sp>
    <dsp:sp modelId="{50F31934-0308-4259-ABFA-2229A0744BC4}">
      <dsp:nvSpPr>
        <dsp:cNvPr id="0" name=""/>
        <dsp:cNvSpPr/>
      </dsp:nvSpPr>
      <dsp:spPr>
        <a:xfrm>
          <a:off x="0" y="3397063"/>
          <a:ext cx="5183188" cy="730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Nelson Mandela</a:t>
          </a:r>
        </a:p>
      </dsp:txBody>
      <dsp:txXfrm>
        <a:off x="35640" y="3432703"/>
        <a:ext cx="5111908" cy="658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48C46-06E3-4888-A284-67B16CD4B0E8}">
      <dsp:nvSpPr>
        <dsp:cNvPr id="0" name=""/>
        <dsp:cNvSpPr/>
      </dsp:nvSpPr>
      <dsp:spPr>
        <a:xfrm>
          <a:off x="0" y="4819"/>
          <a:ext cx="5157787" cy="673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Bruce Springsteen</a:t>
          </a:r>
        </a:p>
      </dsp:txBody>
      <dsp:txXfrm>
        <a:off x="32898" y="37717"/>
        <a:ext cx="5091991" cy="608124"/>
      </dsp:txXfrm>
    </dsp:sp>
    <dsp:sp modelId="{C10EA002-B5EA-4F96-9CDB-5F1FF6F98142}">
      <dsp:nvSpPr>
        <dsp:cNvPr id="0" name=""/>
        <dsp:cNvSpPr/>
      </dsp:nvSpPr>
      <dsp:spPr>
        <a:xfrm>
          <a:off x="0" y="701779"/>
          <a:ext cx="5157787" cy="673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Oprah Winfrey</a:t>
          </a:r>
        </a:p>
      </dsp:txBody>
      <dsp:txXfrm>
        <a:off x="32898" y="734677"/>
        <a:ext cx="5091991" cy="608124"/>
      </dsp:txXfrm>
    </dsp:sp>
    <dsp:sp modelId="{716C6B74-F15A-41CB-8A9F-17E51B30EFA5}">
      <dsp:nvSpPr>
        <dsp:cNvPr id="0" name=""/>
        <dsp:cNvSpPr/>
      </dsp:nvSpPr>
      <dsp:spPr>
        <a:xfrm>
          <a:off x="0" y="1398739"/>
          <a:ext cx="5157787" cy="673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Bill Clinton</a:t>
          </a:r>
        </a:p>
      </dsp:txBody>
      <dsp:txXfrm>
        <a:off x="32898" y="1431637"/>
        <a:ext cx="5091991" cy="608124"/>
      </dsp:txXfrm>
    </dsp:sp>
    <dsp:sp modelId="{E9F665B9-A7F1-4B04-8D40-6225847F2617}">
      <dsp:nvSpPr>
        <dsp:cNvPr id="0" name=""/>
        <dsp:cNvSpPr/>
      </dsp:nvSpPr>
      <dsp:spPr>
        <a:xfrm>
          <a:off x="0" y="2095699"/>
          <a:ext cx="5157787" cy="673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Princess Diana</a:t>
          </a:r>
        </a:p>
      </dsp:txBody>
      <dsp:txXfrm>
        <a:off x="32898" y="2128597"/>
        <a:ext cx="5091991" cy="608124"/>
      </dsp:txXfrm>
    </dsp:sp>
    <dsp:sp modelId="{FFB1BAFA-9097-410F-A49E-D728A04980BE}">
      <dsp:nvSpPr>
        <dsp:cNvPr id="0" name=""/>
        <dsp:cNvSpPr/>
      </dsp:nvSpPr>
      <dsp:spPr>
        <a:xfrm>
          <a:off x="0" y="2792659"/>
          <a:ext cx="5157787" cy="673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Barack Obama</a:t>
          </a:r>
        </a:p>
      </dsp:txBody>
      <dsp:txXfrm>
        <a:off x="32898" y="2825557"/>
        <a:ext cx="5091991" cy="608124"/>
      </dsp:txXfrm>
    </dsp:sp>
    <dsp:sp modelId="{B3B92A0E-0128-498E-8EE4-EB650D4B05B2}">
      <dsp:nvSpPr>
        <dsp:cNvPr id="0" name=""/>
        <dsp:cNvSpPr/>
      </dsp:nvSpPr>
      <dsp:spPr>
        <a:xfrm>
          <a:off x="0" y="3489619"/>
          <a:ext cx="5157787" cy="673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Charo</a:t>
          </a:r>
        </a:p>
      </dsp:txBody>
      <dsp:txXfrm>
        <a:off x="32898" y="3522517"/>
        <a:ext cx="5091991" cy="6081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513C5-9082-4C08-A6E0-63B9442E9319}">
      <dsp:nvSpPr>
        <dsp:cNvPr id="0" name=""/>
        <dsp:cNvSpPr/>
      </dsp:nvSpPr>
      <dsp:spPr>
        <a:xfrm>
          <a:off x="0" y="1344"/>
          <a:ext cx="5157787" cy="6023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Lack of communication</a:t>
          </a:r>
        </a:p>
      </dsp:txBody>
      <dsp:txXfrm>
        <a:off x="29404" y="30748"/>
        <a:ext cx="5098979" cy="543544"/>
      </dsp:txXfrm>
    </dsp:sp>
    <dsp:sp modelId="{1135C2A7-4639-4509-8C7C-36360AB13A16}">
      <dsp:nvSpPr>
        <dsp:cNvPr id="0" name=""/>
        <dsp:cNvSpPr/>
      </dsp:nvSpPr>
      <dsp:spPr>
        <a:xfrm>
          <a:off x="0" y="617253"/>
          <a:ext cx="5157787" cy="6023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Beneficiaries</a:t>
          </a:r>
          <a:r>
            <a:rPr lang="en-US" sz="2800" kern="1200" dirty="0"/>
            <a:t> not involved</a:t>
          </a:r>
        </a:p>
      </dsp:txBody>
      <dsp:txXfrm>
        <a:off x="29404" y="646657"/>
        <a:ext cx="5098979" cy="543544"/>
      </dsp:txXfrm>
    </dsp:sp>
    <dsp:sp modelId="{4A17C931-0C1B-40EC-ACB9-72EAA2479D1A}">
      <dsp:nvSpPr>
        <dsp:cNvPr id="0" name=""/>
        <dsp:cNvSpPr/>
      </dsp:nvSpPr>
      <dsp:spPr>
        <a:xfrm>
          <a:off x="0" y="1233162"/>
          <a:ext cx="5157787" cy="6023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Lackluster</a:t>
          </a:r>
          <a:r>
            <a:rPr lang="en-US" sz="2800" kern="1200" dirty="0"/>
            <a:t> investment </a:t>
          </a:r>
          <a:r>
            <a:rPr lang="en-US" sz="2400" kern="1200" dirty="0"/>
            <a:t>performance</a:t>
          </a:r>
        </a:p>
      </dsp:txBody>
      <dsp:txXfrm>
        <a:off x="29404" y="1262566"/>
        <a:ext cx="5098979" cy="543544"/>
      </dsp:txXfrm>
    </dsp:sp>
    <dsp:sp modelId="{5598A5CC-5C12-48E8-A6C0-5CACF502D63D}">
      <dsp:nvSpPr>
        <dsp:cNvPr id="0" name=""/>
        <dsp:cNvSpPr/>
      </dsp:nvSpPr>
      <dsp:spPr>
        <a:xfrm>
          <a:off x="0" y="1849072"/>
          <a:ext cx="5157787" cy="6023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No power to remove the trustee</a:t>
          </a:r>
        </a:p>
      </dsp:txBody>
      <dsp:txXfrm>
        <a:off x="29404" y="1878476"/>
        <a:ext cx="5098979" cy="543544"/>
      </dsp:txXfrm>
    </dsp:sp>
    <dsp:sp modelId="{C567E6CD-4055-45D1-8D63-5888448F6DBA}">
      <dsp:nvSpPr>
        <dsp:cNvPr id="0" name=""/>
        <dsp:cNvSpPr/>
      </dsp:nvSpPr>
      <dsp:spPr>
        <a:xfrm>
          <a:off x="0" y="2464981"/>
          <a:ext cx="5157787" cy="6023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Lack of incentives</a:t>
          </a:r>
        </a:p>
      </dsp:txBody>
      <dsp:txXfrm>
        <a:off x="29404" y="2494385"/>
        <a:ext cx="5098979" cy="543544"/>
      </dsp:txXfrm>
    </dsp:sp>
    <dsp:sp modelId="{455B4229-90AA-46B2-8624-9BBC9C5B84E5}">
      <dsp:nvSpPr>
        <dsp:cNvPr id="0" name=""/>
        <dsp:cNvSpPr/>
      </dsp:nvSpPr>
      <dsp:spPr>
        <a:xfrm>
          <a:off x="0" y="3080890"/>
          <a:ext cx="5157787" cy="6023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Lack of flexibility</a:t>
          </a:r>
        </a:p>
      </dsp:txBody>
      <dsp:txXfrm>
        <a:off x="29404" y="3110294"/>
        <a:ext cx="5098979" cy="543544"/>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7BFE781-BA89-4D79-B262-E70468FC20C4}" type="datetimeFigureOut">
              <a:rPr lang="en-US" smtClean="0"/>
              <a:t>9/20/2022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CA632A3-DA45-4F2E-BB45-120ED6F72FC6}" type="slidenum">
              <a:rPr lang="en-US" smtClean="0"/>
              <a:t>‹#›</a:t>
            </a:fld>
            <a:endParaRPr lang="en-US"/>
          </a:p>
        </p:txBody>
      </p:sp>
    </p:spTree>
    <p:extLst>
      <p:ext uri="{BB962C8B-B14F-4D97-AF65-F5344CB8AC3E}">
        <p14:creationId xmlns:p14="http://schemas.microsoft.com/office/powerpoint/2010/main" val="322186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53A103-AD3F-4FC1-82A8-D05BFC7C71A7}" type="slidenum">
              <a:rPr lang="en-US" smtClean="0"/>
              <a:t>42</a:t>
            </a:fld>
            <a:endParaRPr lang="en-US"/>
          </a:p>
        </p:txBody>
      </p:sp>
    </p:spTree>
    <p:extLst>
      <p:ext uri="{BB962C8B-B14F-4D97-AF65-F5344CB8AC3E}">
        <p14:creationId xmlns:p14="http://schemas.microsoft.com/office/powerpoint/2010/main" val="361911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5982-DE9D-459C-BB99-55946A445D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9F7F9F-C7D5-400C-BBC1-F01866FEDB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1B1ECB-63D8-447F-857D-10DFBFA9671A}"/>
              </a:ext>
            </a:extLst>
          </p:cNvPr>
          <p:cNvSpPr>
            <a:spLocks noGrp="1"/>
          </p:cNvSpPr>
          <p:nvPr>
            <p:ph type="dt" sz="half" idx="10"/>
          </p:nvPr>
        </p:nvSpPr>
        <p:spPr/>
        <p:txBody>
          <a:bodyPr/>
          <a:lstStyle/>
          <a:p>
            <a:fld id="{F80B398E-BCEF-4C31-BAD6-71FA7B8CB2C9}" type="datetime1">
              <a:rPr lang="en-US" smtClean="0"/>
              <a:t>9/20/2022</a:t>
            </a:fld>
            <a:endParaRPr lang="en-US"/>
          </a:p>
        </p:txBody>
      </p:sp>
      <p:sp>
        <p:nvSpPr>
          <p:cNvPr id="5" name="Footer Placeholder 4">
            <a:extLst>
              <a:ext uri="{FF2B5EF4-FFF2-40B4-BE49-F238E27FC236}">
                <a16:creationId xmlns:a16="http://schemas.microsoft.com/office/drawing/2014/main" id="{3F6A1290-F3A4-4F1D-8551-B17409A4D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80061-433B-4B46-8B3D-5D40CCDFF5AE}"/>
              </a:ext>
            </a:extLst>
          </p:cNvPr>
          <p:cNvSpPr>
            <a:spLocks noGrp="1"/>
          </p:cNvSpPr>
          <p:nvPr>
            <p:ph type="sldNum" sz="quarter" idx="12"/>
          </p:nvPr>
        </p:nvSpPr>
        <p:spPr/>
        <p:txBody>
          <a:bodyPr/>
          <a:lstStyle/>
          <a:p>
            <a:fld id="{96C323BA-A5C2-4879-AAFC-832A9362A16B}" type="slidenum">
              <a:rPr lang="en-US" smtClean="0"/>
              <a:t>‹#›</a:t>
            </a:fld>
            <a:endParaRPr lang="en-US"/>
          </a:p>
        </p:txBody>
      </p:sp>
    </p:spTree>
    <p:extLst>
      <p:ext uri="{BB962C8B-B14F-4D97-AF65-F5344CB8AC3E}">
        <p14:creationId xmlns:p14="http://schemas.microsoft.com/office/powerpoint/2010/main" val="4763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64C3B-F43F-49CC-A52E-C6CF52DE27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F29E5B-FB58-4DEF-A012-56FA23FC8F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DF675-3628-4127-8578-09559807618E}"/>
              </a:ext>
            </a:extLst>
          </p:cNvPr>
          <p:cNvSpPr>
            <a:spLocks noGrp="1"/>
          </p:cNvSpPr>
          <p:nvPr>
            <p:ph type="dt" sz="half" idx="10"/>
          </p:nvPr>
        </p:nvSpPr>
        <p:spPr/>
        <p:txBody>
          <a:bodyPr/>
          <a:lstStyle/>
          <a:p>
            <a:fld id="{473FFCAC-24DC-4AAB-9232-E27514264C4C}" type="datetime1">
              <a:rPr lang="en-US" smtClean="0"/>
              <a:t>9/20/2022</a:t>
            </a:fld>
            <a:endParaRPr lang="en-US"/>
          </a:p>
        </p:txBody>
      </p:sp>
      <p:sp>
        <p:nvSpPr>
          <p:cNvPr id="5" name="Footer Placeholder 4">
            <a:extLst>
              <a:ext uri="{FF2B5EF4-FFF2-40B4-BE49-F238E27FC236}">
                <a16:creationId xmlns:a16="http://schemas.microsoft.com/office/drawing/2014/main" id="{4C52133D-03F5-4349-A19D-AA25FB828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10632-8E71-4F84-A9D5-9E9AB1D7FBAA}"/>
              </a:ext>
            </a:extLst>
          </p:cNvPr>
          <p:cNvSpPr>
            <a:spLocks noGrp="1"/>
          </p:cNvSpPr>
          <p:nvPr>
            <p:ph type="sldNum" sz="quarter" idx="12"/>
          </p:nvPr>
        </p:nvSpPr>
        <p:spPr/>
        <p:txBody>
          <a:bodyPr/>
          <a:lstStyle/>
          <a:p>
            <a:fld id="{96C323BA-A5C2-4879-AAFC-832A9362A16B}" type="slidenum">
              <a:rPr lang="en-US" smtClean="0"/>
              <a:t>‹#›</a:t>
            </a:fld>
            <a:endParaRPr lang="en-US"/>
          </a:p>
        </p:txBody>
      </p:sp>
    </p:spTree>
    <p:extLst>
      <p:ext uri="{BB962C8B-B14F-4D97-AF65-F5344CB8AC3E}">
        <p14:creationId xmlns:p14="http://schemas.microsoft.com/office/powerpoint/2010/main" val="162603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51C1D7-C61A-472C-8AD1-60B2F8164F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2560DB-062E-4D1B-B192-163CA3780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E23A9-D40F-4093-936B-A394FA822441}"/>
              </a:ext>
            </a:extLst>
          </p:cNvPr>
          <p:cNvSpPr>
            <a:spLocks noGrp="1"/>
          </p:cNvSpPr>
          <p:nvPr>
            <p:ph type="dt" sz="half" idx="10"/>
          </p:nvPr>
        </p:nvSpPr>
        <p:spPr/>
        <p:txBody>
          <a:bodyPr/>
          <a:lstStyle/>
          <a:p>
            <a:fld id="{5E78F450-2EE5-45E5-821E-8F2C8A751A22}" type="datetime1">
              <a:rPr lang="en-US" smtClean="0"/>
              <a:t>9/20/2022</a:t>
            </a:fld>
            <a:endParaRPr lang="en-US"/>
          </a:p>
        </p:txBody>
      </p:sp>
      <p:sp>
        <p:nvSpPr>
          <p:cNvPr id="5" name="Footer Placeholder 4">
            <a:extLst>
              <a:ext uri="{FF2B5EF4-FFF2-40B4-BE49-F238E27FC236}">
                <a16:creationId xmlns:a16="http://schemas.microsoft.com/office/drawing/2014/main" id="{721D258E-55CC-42CF-B55B-F2A084F58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8F39A-E8F7-4DA5-A57A-E77C328C422B}"/>
              </a:ext>
            </a:extLst>
          </p:cNvPr>
          <p:cNvSpPr>
            <a:spLocks noGrp="1"/>
          </p:cNvSpPr>
          <p:nvPr>
            <p:ph type="sldNum" sz="quarter" idx="12"/>
          </p:nvPr>
        </p:nvSpPr>
        <p:spPr/>
        <p:txBody>
          <a:bodyPr/>
          <a:lstStyle/>
          <a:p>
            <a:fld id="{96C323BA-A5C2-4879-AAFC-832A9362A16B}" type="slidenum">
              <a:rPr lang="en-US" smtClean="0"/>
              <a:t>‹#›</a:t>
            </a:fld>
            <a:endParaRPr lang="en-US"/>
          </a:p>
        </p:txBody>
      </p:sp>
    </p:spTree>
    <p:extLst>
      <p:ext uri="{BB962C8B-B14F-4D97-AF65-F5344CB8AC3E}">
        <p14:creationId xmlns:p14="http://schemas.microsoft.com/office/powerpoint/2010/main" val="54924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84D0-302C-4C3B-BFD1-14D20D7AB5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A3E36D-8C28-468A-AD7F-84AFEF4BA3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52CF9-0C1C-43B2-A899-9FF2DA62FA1A}"/>
              </a:ext>
            </a:extLst>
          </p:cNvPr>
          <p:cNvSpPr>
            <a:spLocks noGrp="1"/>
          </p:cNvSpPr>
          <p:nvPr>
            <p:ph type="dt" sz="half" idx="10"/>
          </p:nvPr>
        </p:nvSpPr>
        <p:spPr/>
        <p:txBody>
          <a:bodyPr/>
          <a:lstStyle/>
          <a:p>
            <a:fld id="{D5542932-20BD-45E9-96F7-10F7004A3E78}" type="datetime1">
              <a:rPr lang="en-US" smtClean="0"/>
              <a:t>9/20/2022</a:t>
            </a:fld>
            <a:endParaRPr lang="en-US"/>
          </a:p>
        </p:txBody>
      </p:sp>
      <p:sp>
        <p:nvSpPr>
          <p:cNvPr id="5" name="Footer Placeholder 4">
            <a:extLst>
              <a:ext uri="{FF2B5EF4-FFF2-40B4-BE49-F238E27FC236}">
                <a16:creationId xmlns:a16="http://schemas.microsoft.com/office/drawing/2014/main" id="{54CDA3A3-2A73-4C8E-86C0-86E932135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594B8C-4D21-4300-8DF7-931AEAE4D7A1}"/>
              </a:ext>
            </a:extLst>
          </p:cNvPr>
          <p:cNvSpPr>
            <a:spLocks noGrp="1"/>
          </p:cNvSpPr>
          <p:nvPr>
            <p:ph type="sldNum" sz="quarter" idx="12"/>
          </p:nvPr>
        </p:nvSpPr>
        <p:spPr/>
        <p:txBody>
          <a:bodyPr/>
          <a:lstStyle/>
          <a:p>
            <a:fld id="{96C323BA-A5C2-4879-AAFC-832A9362A16B}" type="slidenum">
              <a:rPr lang="en-US" smtClean="0"/>
              <a:t>‹#›</a:t>
            </a:fld>
            <a:endParaRPr lang="en-US"/>
          </a:p>
        </p:txBody>
      </p:sp>
    </p:spTree>
    <p:extLst>
      <p:ext uri="{BB962C8B-B14F-4D97-AF65-F5344CB8AC3E}">
        <p14:creationId xmlns:p14="http://schemas.microsoft.com/office/powerpoint/2010/main" val="94984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19D54-EB5D-457B-8AF4-1B13B9A862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DBDB1F-2A74-46FB-80D1-CC246F763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1958CC-3BA6-4C00-9A03-4B469541888B}"/>
              </a:ext>
            </a:extLst>
          </p:cNvPr>
          <p:cNvSpPr>
            <a:spLocks noGrp="1"/>
          </p:cNvSpPr>
          <p:nvPr>
            <p:ph type="dt" sz="half" idx="10"/>
          </p:nvPr>
        </p:nvSpPr>
        <p:spPr/>
        <p:txBody>
          <a:bodyPr/>
          <a:lstStyle/>
          <a:p>
            <a:fld id="{E3153AB1-E59F-4FEE-828E-6EF87667FCCE}" type="datetime1">
              <a:rPr lang="en-US" smtClean="0"/>
              <a:t>9/20/2022</a:t>
            </a:fld>
            <a:endParaRPr lang="en-US"/>
          </a:p>
        </p:txBody>
      </p:sp>
      <p:sp>
        <p:nvSpPr>
          <p:cNvPr id="5" name="Footer Placeholder 4">
            <a:extLst>
              <a:ext uri="{FF2B5EF4-FFF2-40B4-BE49-F238E27FC236}">
                <a16:creationId xmlns:a16="http://schemas.microsoft.com/office/drawing/2014/main" id="{4DA66C21-8ED9-46C3-A074-3048FFA7C8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9EA91-89BA-47E1-8228-E9D4AF3C2563}"/>
              </a:ext>
            </a:extLst>
          </p:cNvPr>
          <p:cNvSpPr>
            <a:spLocks noGrp="1"/>
          </p:cNvSpPr>
          <p:nvPr>
            <p:ph type="sldNum" sz="quarter" idx="12"/>
          </p:nvPr>
        </p:nvSpPr>
        <p:spPr/>
        <p:txBody>
          <a:bodyPr/>
          <a:lstStyle/>
          <a:p>
            <a:fld id="{96C323BA-A5C2-4879-AAFC-832A9362A16B}" type="slidenum">
              <a:rPr lang="en-US" smtClean="0"/>
              <a:t>‹#›</a:t>
            </a:fld>
            <a:endParaRPr lang="en-US"/>
          </a:p>
        </p:txBody>
      </p:sp>
    </p:spTree>
    <p:extLst>
      <p:ext uri="{BB962C8B-B14F-4D97-AF65-F5344CB8AC3E}">
        <p14:creationId xmlns:p14="http://schemas.microsoft.com/office/powerpoint/2010/main" val="21625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7557-5FAB-4896-AE7F-440FF0ACD4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9B56C7-1EB0-42B5-814F-38CF2BED6F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CD087F-AF9D-4A8C-9485-7584D6441B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B26F0E-379B-4E5B-BDDD-11226142B531}"/>
              </a:ext>
            </a:extLst>
          </p:cNvPr>
          <p:cNvSpPr>
            <a:spLocks noGrp="1"/>
          </p:cNvSpPr>
          <p:nvPr>
            <p:ph type="dt" sz="half" idx="10"/>
          </p:nvPr>
        </p:nvSpPr>
        <p:spPr/>
        <p:txBody>
          <a:bodyPr/>
          <a:lstStyle/>
          <a:p>
            <a:fld id="{CAE11124-20DA-4C5A-A333-2A96F024FDDC}" type="datetime1">
              <a:rPr lang="en-US" smtClean="0"/>
              <a:t>9/20/2022</a:t>
            </a:fld>
            <a:endParaRPr lang="en-US"/>
          </a:p>
        </p:txBody>
      </p:sp>
      <p:sp>
        <p:nvSpPr>
          <p:cNvPr id="6" name="Footer Placeholder 5">
            <a:extLst>
              <a:ext uri="{FF2B5EF4-FFF2-40B4-BE49-F238E27FC236}">
                <a16:creationId xmlns:a16="http://schemas.microsoft.com/office/drawing/2014/main" id="{12756801-DA31-44F5-99F8-AE4FB373F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7F8B2B-2512-44CD-B5EB-9AF118C10CB9}"/>
              </a:ext>
            </a:extLst>
          </p:cNvPr>
          <p:cNvSpPr>
            <a:spLocks noGrp="1"/>
          </p:cNvSpPr>
          <p:nvPr>
            <p:ph type="sldNum" sz="quarter" idx="12"/>
          </p:nvPr>
        </p:nvSpPr>
        <p:spPr/>
        <p:txBody>
          <a:bodyPr/>
          <a:lstStyle/>
          <a:p>
            <a:fld id="{96C323BA-A5C2-4879-AAFC-832A9362A16B}" type="slidenum">
              <a:rPr lang="en-US" smtClean="0"/>
              <a:t>‹#›</a:t>
            </a:fld>
            <a:endParaRPr lang="en-US"/>
          </a:p>
        </p:txBody>
      </p:sp>
    </p:spTree>
    <p:extLst>
      <p:ext uri="{BB962C8B-B14F-4D97-AF65-F5344CB8AC3E}">
        <p14:creationId xmlns:p14="http://schemas.microsoft.com/office/powerpoint/2010/main" val="386926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A09EB-52CD-4EEF-9856-1051F1F6E8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159E6C-8F61-4DF1-9294-6E5A06D519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14E49E-6435-41CC-886A-CFF9CE034A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1ABA05-6187-4F61-850D-2C898BD8C0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F19B67-5457-42CA-834E-CE107FD02F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1B6E11-8322-407D-B7B1-BE40A0007E21}"/>
              </a:ext>
            </a:extLst>
          </p:cNvPr>
          <p:cNvSpPr>
            <a:spLocks noGrp="1"/>
          </p:cNvSpPr>
          <p:nvPr>
            <p:ph type="dt" sz="half" idx="10"/>
          </p:nvPr>
        </p:nvSpPr>
        <p:spPr/>
        <p:txBody>
          <a:bodyPr/>
          <a:lstStyle/>
          <a:p>
            <a:fld id="{62C590E2-3FF1-4F22-A183-B94D556D4968}" type="datetime1">
              <a:rPr lang="en-US" smtClean="0"/>
              <a:t>9/20/2022</a:t>
            </a:fld>
            <a:endParaRPr lang="en-US"/>
          </a:p>
        </p:txBody>
      </p:sp>
      <p:sp>
        <p:nvSpPr>
          <p:cNvPr id="8" name="Footer Placeholder 7">
            <a:extLst>
              <a:ext uri="{FF2B5EF4-FFF2-40B4-BE49-F238E27FC236}">
                <a16:creationId xmlns:a16="http://schemas.microsoft.com/office/drawing/2014/main" id="{A3C94614-AFC7-49AF-AFBE-605FCF7F90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62FFC4-C29E-4F2E-A371-26F2FEDA4AC6}"/>
              </a:ext>
            </a:extLst>
          </p:cNvPr>
          <p:cNvSpPr>
            <a:spLocks noGrp="1"/>
          </p:cNvSpPr>
          <p:nvPr>
            <p:ph type="sldNum" sz="quarter" idx="12"/>
          </p:nvPr>
        </p:nvSpPr>
        <p:spPr/>
        <p:txBody>
          <a:bodyPr/>
          <a:lstStyle/>
          <a:p>
            <a:fld id="{96C323BA-A5C2-4879-AAFC-832A9362A16B}" type="slidenum">
              <a:rPr lang="en-US" smtClean="0"/>
              <a:t>‹#›</a:t>
            </a:fld>
            <a:endParaRPr lang="en-US"/>
          </a:p>
        </p:txBody>
      </p:sp>
    </p:spTree>
    <p:extLst>
      <p:ext uri="{BB962C8B-B14F-4D97-AF65-F5344CB8AC3E}">
        <p14:creationId xmlns:p14="http://schemas.microsoft.com/office/powerpoint/2010/main" val="217359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FF9C8-11CA-48F2-B2D1-D7040465F2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5E71F8-E6E4-44D5-A6B3-F48769C63F5B}"/>
              </a:ext>
            </a:extLst>
          </p:cNvPr>
          <p:cNvSpPr>
            <a:spLocks noGrp="1"/>
          </p:cNvSpPr>
          <p:nvPr>
            <p:ph type="dt" sz="half" idx="10"/>
          </p:nvPr>
        </p:nvSpPr>
        <p:spPr/>
        <p:txBody>
          <a:bodyPr/>
          <a:lstStyle/>
          <a:p>
            <a:fld id="{FDFC2EFE-C45C-493F-97BE-2498D0302519}" type="datetime1">
              <a:rPr lang="en-US" smtClean="0"/>
              <a:t>9/20/2022</a:t>
            </a:fld>
            <a:endParaRPr lang="en-US"/>
          </a:p>
        </p:txBody>
      </p:sp>
      <p:sp>
        <p:nvSpPr>
          <p:cNvPr id="4" name="Footer Placeholder 3">
            <a:extLst>
              <a:ext uri="{FF2B5EF4-FFF2-40B4-BE49-F238E27FC236}">
                <a16:creationId xmlns:a16="http://schemas.microsoft.com/office/drawing/2014/main" id="{71D0B403-6759-4725-B634-EC8F621CC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189477-D4D4-43E0-A5F5-BB2338FA7B3A}"/>
              </a:ext>
            </a:extLst>
          </p:cNvPr>
          <p:cNvSpPr>
            <a:spLocks noGrp="1"/>
          </p:cNvSpPr>
          <p:nvPr>
            <p:ph type="sldNum" sz="quarter" idx="12"/>
          </p:nvPr>
        </p:nvSpPr>
        <p:spPr/>
        <p:txBody>
          <a:bodyPr/>
          <a:lstStyle/>
          <a:p>
            <a:fld id="{96C323BA-A5C2-4879-AAFC-832A9362A16B}" type="slidenum">
              <a:rPr lang="en-US" smtClean="0"/>
              <a:t>‹#›</a:t>
            </a:fld>
            <a:endParaRPr lang="en-US"/>
          </a:p>
        </p:txBody>
      </p:sp>
    </p:spTree>
    <p:extLst>
      <p:ext uri="{BB962C8B-B14F-4D97-AF65-F5344CB8AC3E}">
        <p14:creationId xmlns:p14="http://schemas.microsoft.com/office/powerpoint/2010/main" val="415349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AD1BE2-2546-429A-B04D-14A02F69706C}"/>
              </a:ext>
            </a:extLst>
          </p:cNvPr>
          <p:cNvSpPr>
            <a:spLocks noGrp="1"/>
          </p:cNvSpPr>
          <p:nvPr>
            <p:ph type="dt" sz="half" idx="10"/>
          </p:nvPr>
        </p:nvSpPr>
        <p:spPr/>
        <p:txBody>
          <a:bodyPr/>
          <a:lstStyle/>
          <a:p>
            <a:fld id="{F19299BE-D8FA-472A-9AFA-D5943B842326}" type="datetime1">
              <a:rPr lang="en-US" smtClean="0"/>
              <a:t>9/20/2022</a:t>
            </a:fld>
            <a:endParaRPr lang="en-US"/>
          </a:p>
        </p:txBody>
      </p:sp>
      <p:sp>
        <p:nvSpPr>
          <p:cNvPr id="3" name="Footer Placeholder 2">
            <a:extLst>
              <a:ext uri="{FF2B5EF4-FFF2-40B4-BE49-F238E27FC236}">
                <a16:creationId xmlns:a16="http://schemas.microsoft.com/office/drawing/2014/main" id="{BD70C529-366B-42FC-A2CB-5C90E47F24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3EC1F8-5FF3-4E7F-B853-6F03ACCD1BB1}"/>
              </a:ext>
            </a:extLst>
          </p:cNvPr>
          <p:cNvSpPr>
            <a:spLocks noGrp="1"/>
          </p:cNvSpPr>
          <p:nvPr>
            <p:ph type="sldNum" sz="quarter" idx="12"/>
          </p:nvPr>
        </p:nvSpPr>
        <p:spPr/>
        <p:txBody>
          <a:bodyPr/>
          <a:lstStyle/>
          <a:p>
            <a:fld id="{96C323BA-A5C2-4879-AAFC-832A9362A16B}" type="slidenum">
              <a:rPr lang="en-US" smtClean="0"/>
              <a:t>‹#›</a:t>
            </a:fld>
            <a:endParaRPr lang="en-US"/>
          </a:p>
        </p:txBody>
      </p:sp>
    </p:spTree>
    <p:extLst>
      <p:ext uri="{BB962C8B-B14F-4D97-AF65-F5344CB8AC3E}">
        <p14:creationId xmlns:p14="http://schemas.microsoft.com/office/powerpoint/2010/main" val="2828090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68055-208F-474F-B37B-2A700B0AA0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383A94-5016-4FD5-B203-B2A2A5BD56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A9E20C-75F7-43F3-8340-80C7317FA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0CE5A1-850C-4AA9-BDD7-E8C4C7165F79}"/>
              </a:ext>
            </a:extLst>
          </p:cNvPr>
          <p:cNvSpPr>
            <a:spLocks noGrp="1"/>
          </p:cNvSpPr>
          <p:nvPr>
            <p:ph type="dt" sz="half" idx="10"/>
          </p:nvPr>
        </p:nvSpPr>
        <p:spPr/>
        <p:txBody>
          <a:bodyPr/>
          <a:lstStyle/>
          <a:p>
            <a:fld id="{ADC9D321-36A6-47C8-A0DA-6C56AAFD9279}" type="datetime1">
              <a:rPr lang="en-US" smtClean="0"/>
              <a:t>9/20/2022</a:t>
            </a:fld>
            <a:endParaRPr lang="en-US"/>
          </a:p>
        </p:txBody>
      </p:sp>
      <p:sp>
        <p:nvSpPr>
          <p:cNvPr id="6" name="Footer Placeholder 5">
            <a:extLst>
              <a:ext uri="{FF2B5EF4-FFF2-40B4-BE49-F238E27FC236}">
                <a16:creationId xmlns:a16="http://schemas.microsoft.com/office/drawing/2014/main" id="{074F71FB-5EDF-4AAC-AE52-2FFCACB8E9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CE0792-152C-4E7D-B0CD-9A3C10BA79C5}"/>
              </a:ext>
            </a:extLst>
          </p:cNvPr>
          <p:cNvSpPr>
            <a:spLocks noGrp="1"/>
          </p:cNvSpPr>
          <p:nvPr>
            <p:ph type="sldNum" sz="quarter" idx="12"/>
          </p:nvPr>
        </p:nvSpPr>
        <p:spPr/>
        <p:txBody>
          <a:bodyPr/>
          <a:lstStyle/>
          <a:p>
            <a:fld id="{96C323BA-A5C2-4879-AAFC-832A9362A16B}" type="slidenum">
              <a:rPr lang="en-US" smtClean="0"/>
              <a:t>‹#›</a:t>
            </a:fld>
            <a:endParaRPr lang="en-US"/>
          </a:p>
        </p:txBody>
      </p:sp>
    </p:spTree>
    <p:extLst>
      <p:ext uri="{BB962C8B-B14F-4D97-AF65-F5344CB8AC3E}">
        <p14:creationId xmlns:p14="http://schemas.microsoft.com/office/powerpoint/2010/main" val="357012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08DB-7F51-4F84-8EA4-D5815F8B6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25308E-01D4-4135-B53E-75B35E2ADD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ED5B12-77D8-443D-80E6-A7FF575C22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A94BB9-F4F9-48A8-ACBB-979ECF7F3FFD}"/>
              </a:ext>
            </a:extLst>
          </p:cNvPr>
          <p:cNvSpPr>
            <a:spLocks noGrp="1"/>
          </p:cNvSpPr>
          <p:nvPr>
            <p:ph type="dt" sz="half" idx="10"/>
          </p:nvPr>
        </p:nvSpPr>
        <p:spPr/>
        <p:txBody>
          <a:bodyPr/>
          <a:lstStyle/>
          <a:p>
            <a:fld id="{0D103387-CCF3-4A9E-85BC-463908EE6315}" type="datetime1">
              <a:rPr lang="en-US" smtClean="0"/>
              <a:t>9/20/2022</a:t>
            </a:fld>
            <a:endParaRPr lang="en-US"/>
          </a:p>
        </p:txBody>
      </p:sp>
      <p:sp>
        <p:nvSpPr>
          <p:cNvPr id="6" name="Footer Placeholder 5">
            <a:extLst>
              <a:ext uri="{FF2B5EF4-FFF2-40B4-BE49-F238E27FC236}">
                <a16:creationId xmlns:a16="http://schemas.microsoft.com/office/drawing/2014/main" id="{05003AD7-E012-415C-8DED-27C2E32751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6C19DB-D95B-4A88-8DEB-8CC556C7894E}"/>
              </a:ext>
            </a:extLst>
          </p:cNvPr>
          <p:cNvSpPr>
            <a:spLocks noGrp="1"/>
          </p:cNvSpPr>
          <p:nvPr>
            <p:ph type="sldNum" sz="quarter" idx="12"/>
          </p:nvPr>
        </p:nvSpPr>
        <p:spPr/>
        <p:txBody>
          <a:bodyPr/>
          <a:lstStyle/>
          <a:p>
            <a:fld id="{96C323BA-A5C2-4879-AAFC-832A9362A16B}" type="slidenum">
              <a:rPr lang="en-US" smtClean="0"/>
              <a:t>‹#›</a:t>
            </a:fld>
            <a:endParaRPr lang="en-US"/>
          </a:p>
        </p:txBody>
      </p:sp>
    </p:spTree>
    <p:extLst>
      <p:ext uri="{BB962C8B-B14F-4D97-AF65-F5344CB8AC3E}">
        <p14:creationId xmlns:p14="http://schemas.microsoft.com/office/powerpoint/2010/main" val="3708035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D56D25-321E-4A44-AED2-2A0C8A1963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C0DC6D-B5DD-4CDB-8D15-928435A8B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5ADA8-9068-4950-8E90-250525EBF7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C4A9D-730E-490C-8155-89FBBE1C941B}" type="datetime1">
              <a:rPr lang="en-US" smtClean="0"/>
              <a:t>9/20/2022</a:t>
            </a:fld>
            <a:endParaRPr lang="en-US"/>
          </a:p>
        </p:txBody>
      </p:sp>
      <p:sp>
        <p:nvSpPr>
          <p:cNvPr id="5" name="Footer Placeholder 4">
            <a:extLst>
              <a:ext uri="{FF2B5EF4-FFF2-40B4-BE49-F238E27FC236}">
                <a16:creationId xmlns:a16="http://schemas.microsoft.com/office/drawing/2014/main" id="{F6E55FC6-61A2-4604-9543-342D0CADF3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2E4066-C454-430B-A415-4908862071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323BA-A5C2-4879-AAFC-832A9362A16B}" type="slidenum">
              <a:rPr lang="en-US" smtClean="0"/>
              <a:t>‹#›</a:t>
            </a:fld>
            <a:endParaRPr lang="en-US"/>
          </a:p>
        </p:txBody>
      </p:sp>
    </p:spTree>
    <p:extLst>
      <p:ext uri="{BB962C8B-B14F-4D97-AF65-F5344CB8AC3E}">
        <p14:creationId xmlns:p14="http://schemas.microsoft.com/office/powerpoint/2010/main" val="1662956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Shape 1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3C40B3-F05E-4F29-87BB-1A9C12D333AF}"/>
              </a:ext>
            </a:extLst>
          </p:cNvPr>
          <p:cNvSpPr>
            <a:spLocks noGrp="1"/>
          </p:cNvSpPr>
          <p:nvPr>
            <p:ph type="ctrTitle"/>
          </p:nvPr>
        </p:nvSpPr>
        <p:spPr>
          <a:xfrm>
            <a:off x="934872" y="982272"/>
            <a:ext cx="3388419" cy="4560970"/>
          </a:xfrm>
        </p:spPr>
        <p:txBody>
          <a:bodyPr vert="horz" lIns="91440" tIns="45720" rIns="91440" bIns="45720" rtlCol="0" anchor="ctr">
            <a:normAutofit/>
          </a:bodyPr>
          <a:lstStyle/>
          <a:p>
            <a:pPr algn="l"/>
            <a:r>
              <a:rPr lang="en-US" sz="4000" kern="1200" dirty="0">
                <a:solidFill>
                  <a:srgbClr val="FFFFFF"/>
                </a:solidFill>
                <a:latin typeface="+mj-lt"/>
                <a:ea typeface="+mj-ea"/>
                <a:cs typeface="+mj-cs"/>
              </a:rPr>
              <a:t>How Generational Differences May Impact Estate Planning </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And Trust Administration </a:t>
            </a:r>
          </a:p>
        </p:txBody>
      </p:sp>
      <p:sp>
        <p:nvSpPr>
          <p:cNvPr id="1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C0F6FD71-A321-466D-8CE8-3831D2AC398B}"/>
              </a:ext>
            </a:extLst>
          </p:cNvPr>
          <p:cNvSpPr>
            <a:spLocks noGrp="1"/>
          </p:cNvSpPr>
          <p:nvPr>
            <p:ph type="subTitle" idx="1"/>
          </p:nvPr>
        </p:nvSpPr>
        <p:spPr>
          <a:xfrm>
            <a:off x="5221862" y="1862356"/>
            <a:ext cx="5948831" cy="4191892"/>
          </a:xfrm>
        </p:spPr>
        <p:txBody>
          <a:bodyPr vert="horz" lIns="91440" tIns="45720" rIns="91440" bIns="45720" rtlCol="0" anchor="ctr">
            <a:noAutofit/>
          </a:bodyPr>
          <a:lstStyle/>
          <a:p>
            <a:pPr algn="l"/>
            <a:r>
              <a:rPr lang="en-US" sz="3200" b="1" dirty="0">
                <a:solidFill>
                  <a:srgbClr val="FEFFFF"/>
                </a:solidFill>
              </a:rPr>
              <a:t>Raymond C. Radigan, J.D.</a:t>
            </a:r>
          </a:p>
          <a:p>
            <a:pPr algn="l"/>
            <a:r>
              <a:rPr lang="en-US" sz="3200" dirty="0">
                <a:solidFill>
                  <a:srgbClr val="FEFFFF"/>
                </a:solidFill>
              </a:rPr>
              <a:t>Senior Managing Director and Regional Team Lead</a:t>
            </a:r>
          </a:p>
          <a:p>
            <a:pPr algn="l"/>
            <a:r>
              <a:rPr lang="en-US" sz="3200" dirty="0">
                <a:solidFill>
                  <a:srgbClr val="FEFFFF"/>
                </a:solidFill>
              </a:rPr>
              <a:t>First Republic Trust Company</a:t>
            </a:r>
          </a:p>
          <a:p>
            <a:pPr algn="l"/>
            <a:endParaRPr lang="en-US" sz="3200" dirty="0">
              <a:solidFill>
                <a:srgbClr val="FEFFFF"/>
              </a:solidFill>
            </a:endParaRPr>
          </a:p>
          <a:p>
            <a:pPr algn="l"/>
            <a:r>
              <a:rPr lang="en-US" sz="3200" dirty="0">
                <a:solidFill>
                  <a:srgbClr val="FEFFFF"/>
                </a:solidFill>
              </a:rPr>
              <a:t>The Nassau County Estate Planning Council, Inc.</a:t>
            </a:r>
          </a:p>
          <a:p>
            <a:pPr algn="l"/>
            <a:r>
              <a:rPr lang="en-US" sz="3200" dirty="0">
                <a:solidFill>
                  <a:srgbClr val="FEFFFF"/>
                </a:solidFill>
              </a:rPr>
              <a:t>September 22, 2022</a:t>
            </a:r>
          </a:p>
        </p:txBody>
      </p:sp>
      <p:sp>
        <p:nvSpPr>
          <p:cNvPr id="6" name="Slide Number Placeholder 5">
            <a:extLst>
              <a:ext uri="{FF2B5EF4-FFF2-40B4-BE49-F238E27FC236}">
                <a16:creationId xmlns:a16="http://schemas.microsoft.com/office/drawing/2014/main" id="{E4CFCB11-5227-4836-8105-850256DEF755}"/>
              </a:ext>
            </a:extLst>
          </p:cNvPr>
          <p:cNvSpPr>
            <a:spLocks noGrp="1"/>
          </p:cNvSpPr>
          <p:nvPr>
            <p:ph type="sldNum" sz="quarter" idx="12"/>
          </p:nvPr>
        </p:nvSpPr>
        <p:spPr>
          <a:xfrm>
            <a:off x="10707624" y="6175188"/>
            <a:ext cx="685800" cy="320040"/>
          </a:xfrm>
        </p:spPr>
        <p:txBody>
          <a:bodyPr vert="horz" lIns="91440" tIns="45720" rIns="91440" bIns="45720" rtlCol="0" anchor="ctr">
            <a:normAutofit/>
          </a:bodyPr>
          <a:lstStyle/>
          <a:p>
            <a:endParaRPr lang="en-US" sz="1000">
              <a:solidFill>
                <a:srgbClr val="FFFFFF"/>
              </a:solidFill>
            </a:endParaRPr>
          </a:p>
        </p:txBody>
      </p:sp>
    </p:spTree>
    <p:extLst>
      <p:ext uri="{BB962C8B-B14F-4D97-AF65-F5344CB8AC3E}">
        <p14:creationId xmlns:p14="http://schemas.microsoft.com/office/powerpoint/2010/main" val="266845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Shape 3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6090F29-F7D9-4E4E-A0E8-D5598B3A71F4}"/>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Baby Boomers 1946 - 1964</a:t>
            </a:r>
            <a:endParaRPr lang="en-US" sz="4000">
              <a:solidFill>
                <a:srgbClr val="FFFFFF"/>
              </a:solidFill>
            </a:endParaRPr>
          </a:p>
        </p:txBody>
      </p:sp>
      <p:sp>
        <p:nvSpPr>
          <p:cNvPr id="3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681281C-9D34-4BD8-8C0B-0ACF1BD377E2}"/>
              </a:ext>
            </a:extLst>
          </p:cNvPr>
          <p:cNvSpPr>
            <a:spLocks noGrp="1"/>
          </p:cNvSpPr>
          <p:nvPr>
            <p:ph idx="1"/>
          </p:nvPr>
        </p:nvSpPr>
        <p:spPr>
          <a:xfrm>
            <a:off x="5221862" y="1635853"/>
            <a:ext cx="5948831" cy="4418394"/>
          </a:xfrm>
        </p:spPr>
        <p:txBody>
          <a:bodyPr anchor="ctr">
            <a:normAutofit/>
          </a:bodyPr>
          <a:lstStyle/>
          <a:p>
            <a:r>
              <a:rPr lang="en-US" sz="2000" dirty="0">
                <a:solidFill>
                  <a:srgbClr val="FEFFFF"/>
                </a:solidFill>
              </a:rPr>
              <a:t>Booming births after World War II</a:t>
            </a:r>
          </a:p>
          <a:p>
            <a:r>
              <a:rPr lang="en-US" sz="2000" dirty="0">
                <a:solidFill>
                  <a:srgbClr val="FEFFFF"/>
                </a:solidFill>
              </a:rPr>
              <a:t>Preference for structure and discipline – workaholics</a:t>
            </a:r>
          </a:p>
          <a:p>
            <a:r>
              <a:rPr lang="en-US" sz="2000" dirty="0">
                <a:solidFill>
                  <a:srgbClr val="FEFFFF"/>
                </a:solidFill>
              </a:rPr>
              <a:t>Lived through time of prosperity - absence of World War</a:t>
            </a:r>
          </a:p>
          <a:p>
            <a:r>
              <a:rPr lang="en-US" sz="2000" dirty="0">
                <a:solidFill>
                  <a:srgbClr val="FEFFFF"/>
                </a:solidFill>
              </a:rPr>
              <a:t>Country’s wealthiest generation </a:t>
            </a:r>
          </a:p>
          <a:p>
            <a:r>
              <a:rPr lang="en-US" sz="2000" dirty="0">
                <a:solidFill>
                  <a:srgbClr val="FEFFFF"/>
                </a:solidFill>
              </a:rPr>
              <a:t>Retiring later than previous generations</a:t>
            </a:r>
          </a:p>
          <a:p>
            <a:r>
              <a:rPr lang="en-US" sz="2000" dirty="0">
                <a:solidFill>
                  <a:srgbClr val="FEFFFF"/>
                </a:solidFill>
              </a:rPr>
              <a:t>Represents about one-fifth of the population today</a:t>
            </a:r>
          </a:p>
          <a:p>
            <a:r>
              <a:rPr lang="en-US" sz="2000" dirty="0">
                <a:solidFill>
                  <a:srgbClr val="FEFFFF"/>
                </a:solidFill>
              </a:rPr>
              <a:t>Flower children, protest, civil rights, Vietnam, Kennedy and King  assassinations and moon landing</a:t>
            </a:r>
          </a:p>
          <a:p>
            <a:r>
              <a:rPr lang="en-US" sz="2000" dirty="0">
                <a:solidFill>
                  <a:srgbClr val="FEFFFF"/>
                </a:solidFill>
              </a:rPr>
              <a:t>Strong interpersonal skills</a:t>
            </a:r>
          </a:p>
          <a:p>
            <a:r>
              <a:rPr lang="en-US" sz="2000" dirty="0">
                <a:solidFill>
                  <a:srgbClr val="FEFFFF"/>
                </a:solidFill>
              </a:rPr>
              <a:t>Had to adapt to advances in technology </a:t>
            </a:r>
          </a:p>
          <a:p>
            <a:endParaRPr lang="en-US" sz="2000" dirty="0">
              <a:solidFill>
                <a:srgbClr val="FEFFFF"/>
              </a:solidFill>
            </a:endParaRPr>
          </a:p>
        </p:txBody>
      </p:sp>
      <p:sp>
        <p:nvSpPr>
          <p:cNvPr id="6" name="Slide Number Placeholder 5">
            <a:extLst>
              <a:ext uri="{FF2B5EF4-FFF2-40B4-BE49-F238E27FC236}">
                <a16:creationId xmlns:a16="http://schemas.microsoft.com/office/drawing/2014/main" id="{F569055C-EEAD-4A6A-A3EA-4AC3840C90C7}"/>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10</a:t>
            </a:fld>
            <a:endParaRPr lang="en-US" sz="1000">
              <a:solidFill>
                <a:srgbClr val="FFFFFF"/>
              </a:solidFill>
            </a:endParaRPr>
          </a:p>
        </p:txBody>
      </p:sp>
    </p:spTree>
    <p:extLst>
      <p:ext uri="{BB962C8B-B14F-4D97-AF65-F5344CB8AC3E}">
        <p14:creationId xmlns:p14="http://schemas.microsoft.com/office/powerpoint/2010/main" val="3738063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1258-F017-4BEC-B208-FB0AEDD0DD38}"/>
              </a:ext>
            </a:extLst>
          </p:cNvPr>
          <p:cNvSpPr>
            <a:spLocks noGrp="1"/>
          </p:cNvSpPr>
          <p:nvPr>
            <p:ph type="title"/>
          </p:nvPr>
        </p:nvSpPr>
        <p:spPr/>
        <p:txBody>
          <a:bodyPr/>
          <a:lstStyle/>
          <a:p>
            <a:r>
              <a:rPr lang="en-US" dirty="0"/>
              <a:t>Notable Baby Boomers</a:t>
            </a:r>
          </a:p>
        </p:txBody>
      </p:sp>
      <p:graphicFrame>
        <p:nvGraphicFramePr>
          <p:cNvPr id="17" name="Content Placeholder 3">
            <a:extLst>
              <a:ext uri="{FF2B5EF4-FFF2-40B4-BE49-F238E27FC236}">
                <a16:creationId xmlns:a16="http://schemas.microsoft.com/office/drawing/2014/main" id="{B3430B6E-D77B-5ECB-9BF0-B0C9642BC398}"/>
              </a:ext>
            </a:extLst>
          </p:cNvPr>
          <p:cNvGraphicFramePr>
            <a:graphicFrameLocks noGrp="1"/>
          </p:cNvGraphicFramePr>
          <p:nvPr>
            <p:ph sz="half" idx="2"/>
            <p:extLst>
              <p:ext uri="{D42A27DB-BD31-4B8C-83A1-F6EECF244321}">
                <p14:modId xmlns:p14="http://schemas.microsoft.com/office/powerpoint/2010/main" val="659239425"/>
              </p:ext>
            </p:extLst>
          </p:nvPr>
        </p:nvGraphicFramePr>
        <p:xfrm>
          <a:off x="839788" y="2021305"/>
          <a:ext cx="5157787" cy="4168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4EF51148-9BED-4F7A-92B1-0EED2A373D3B}"/>
              </a:ext>
            </a:extLst>
          </p:cNvPr>
          <p:cNvSpPr>
            <a:spLocks noGrp="1"/>
          </p:cNvSpPr>
          <p:nvPr>
            <p:ph sz="quarter" idx="4"/>
          </p:nvPr>
        </p:nvSpPr>
        <p:spPr>
          <a:xfrm>
            <a:off x="6172200" y="2021305"/>
            <a:ext cx="5183188" cy="4168358"/>
          </a:xfrm>
        </p:spPr>
        <p:txBody>
          <a:bodyPr/>
          <a:lstStyle/>
          <a:p>
            <a:r>
              <a:rPr lang="en-US" dirty="0"/>
              <a:t>Madonna</a:t>
            </a:r>
          </a:p>
          <a:p>
            <a:r>
              <a:rPr lang="en-US" dirty="0"/>
              <a:t>Bill Gates</a:t>
            </a:r>
          </a:p>
          <a:p>
            <a:r>
              <a:rPr lang="en-US" dirty="0"/>
              <a:t>Angela Merkel</a:t>
            </a:r>
          </a:p>
          <a:p>
            <a:r>
              <a:rPr lang="en-US" dirty="0"/>
              <a:t>Michael Jordan</a:t>
            </a:r>
          </a:p>
          <a:p>
            <a:r>
              <a:rPr lang="en-US" dirty="0"/>
              <a:t>Maureen McCormick</a:t>
            </a:r>
          </a:p>
          <a:p>
            <a:r>
              <a:rPr lang="en-US" dirty="0"/>
              <a:t>Ray Radigan</a:t>
            </a:r>
          </a:p>
          <a:p>
            <a:endParaRPr lang="en-US" dirty="0"/>
          </a:p>
        </p:txBody>
      </p:sp>
      <p:sp>
        <p:nvSpPr>
          <p:cNvPr id="7" name="Slide Number Placeholder 6">
            <a:extLst>
              <a:ext uri="{FF2B5EF4-FFF2-40B4-BE49-F238E27FC236}">
                <a16:creationId xmlns:a16="http://schemas.microsoft.com/office/drawing/2014/main" id="{AC57593E-21F4-4B9C-88F4-08BB56BCD5AD}"/>
              </a:ext>
            </a:extLst>
          </p:cNvPr>
          <p:cNvSpPr>
            <a:spLocks noGrp="1"/>
          </p:cNvSpPr>
          <p:nvPr>
            <p:ph type="sldNum" sz="quarter" idx="12"/>
          </p:nvPr>
        </p:nvSpPr>
        <p:spPr/>
        <p:txBody>
          <a:bodyPr/>
          <a:lstStyle/>
          <a:p>
            <a:fld id="{96C323BA-A5C2-4879-AAFC-832A9362A16B}" type="slidenum">
              <a:rPr lang="en-US" smtClean="0"/>
              <a:t>11</a:t>
            </a:fld>
            <a:endParaRPr lang="en-US"/>
          </a:p>
        </p:txBody>
      </p:sp>
    </p:spTree>
    <p:extLst>
      <p:ext uri="{BB962C8B-B14F-4D97-AF65-F5344CB8AC3E}">
        <p14:creationId xmlns:p14="http://schemas.microsoft.com/office/powerpoint/2010/main" val="1601048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Shape 3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876F0D-E3DE-4832-83B1-E92D64E062FE}"/>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Generation X 1965 - 1980</a:t>
            </a:r>
            <a:endParaRPr lang="en-US" sz="4000">
              <a:solidFill>
                <a:srgbClr val="FFFFFF"/>
              </a:solidFill>
            </a:endParaRPr>
          </a:p>
        </p:txBody>
      </p:sp>
      <p:sp>
        <p:nvSpPr>
          <p:cNvPr id="3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2A7B80D7-BD63-4506-ABD0-58AE280151E7}"/>
              </a:ext>
            </a:extLst>
          </p:cNvPr>
          <p:cNvSpPr>
            <a:spLocks noGrp="1"/>
          </p:cNvSpPr>
          <p:nvPr>
            <p:ph idx="1"/>
          </p:nvPr>
        </p:nvSpPr>
        <p:spPr>
          <a:xfrm>
            <a:off x="5221862" y="1719618"/>
            <a:ext cx="5948831" cy="4334629"/>
          </a:xfrm>
        </p:spPr>
        <p:txBody>
          <a:bodyPr anchor="ctr">
            <a:normAutofit/>
          </a:bodyPr>
          <a:lstStyle/>
          <a:p>
            <a:r>
              <a:rPr lang="en-US" sz="1900">
                <a:solidFill>
                  <a:srgbClr val="FEFFFF"/>
                </a:solidFill>
              </a:rPr>
              <a:t>Often children of two working parents - “the daycare generation”</a:t>
            </a:r>
          </a:p>
          <a:p>
            <a:r>
              <a:rPr lang="en-US" sz="1900">
                <a:solidFill>
                  <a:srgbClr val="FEFFFF"/>
                </a:solidFill>
              </a:rPr>
              <a:t>Many value work/life balance - work smart, not hard</a:t>
            </a:r>
          </a:p>
          <a:p>
            <a:r>
              <a:rPr lang="en-US" sz="1900">
                <a:solidFill>
                  <a:srgbClr val="FEFFFF"/>
                </a:solidFill>
              </a:rPr>
              <a:t>Well educated, have appetite for continued learning</a:t>
            </a:r>
          </a:p>
          <a:p>
            <a:r>
              <a:rPr lang="en-US" sz="1900">
                <a:solidFill>
                  <a:srgbClr val="FEFFFF"/>
                </a:solidFill>
              </a:rPr>
              <a:t>Many are part of the Sandwich Generation - raising children and caring for aging parents</a:t>
            </a:r>
          </a:p>
          <a:p>
            <a:r>
              <a:rPr lang="en-US" sz="1900">
                <a:solidFill>
                  <a:srgbClr val="FEFFFF"/>
                </a:solidFill>
              </a:rPr>
              <a:t>Marrying later than previous generations</a:t>
            </a:r>
          </a:p>
          <a:p>
            <a:r>
              <a:rPr lang="en-US" sz="1900">
                <a:solidFill>
                  <a:srgbClr val="FEFFFF"/>
                </a:solidFill>
              </a:rPr>
              <a:t>Passion for charity</a:t>
            </a:r>
          </a:p>
          <a:p>
            <a:r>
              <a:rPr lang="en-US" sz="1900">
                <a:solidFill>
                  <a:srgbClr val="FEFFFF"/>
                </a:solidFill>
              </a:rPr>
              <a:t>Independent, self-sufficient, value autonomy</a:t>
            </a:r>
          </a:p>
          <a:p>
            <a:r>
              <a:rPr lang="en-US" sz="1900">
                <a:solidFill>
                  <a:srgbClr val="FEFFFF"/>
                </a:solidFill>
              </a:rPr>
              <a:t>Comfortable with technology</a:t>
            </a:r>
          </a:p>
          <a:p>
            <a:r>
              <a:rPr lang="en-US" sz="1900">
                <a:solidFill>
                  <a:srgbClr val="FEFFFF"/>
                </a:solidFill>
              </a:rPr>
              <a:t>Lived through many changes - MTV, AIDS, Disco, the fall of the Berlin Wall and the Soviet Union</a:t>
            </a:r>
          </a:p>
        </p:txBody>
      </p:sp>
      <p:sp>
        <p:nvSpPr>
          <p:cNvPr id="6" name="Slide Number Placeholder 5">
            <a:extLst>
              <a:ext uri="{FF2B5EF4-FFF2-40B4-BE49-F238E27FC236}">
                <a16:creationId xmlns:a16="http://schemas.microsoft.com/office/drawing/2014/main" id="{61C3F4B3-CA9B-4F51-8562-674434D25738}"/>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12</a:t>
            </a:fld>
            <a:endParaRPr lang="en-US" sz="1000">
              <a:solidFill>
                <a:srgbClr val="FFFFFF"/>
              </a:solidFill>
            </a:endParaRPr>
          </a:p>
        </p:txBody>
      </p:sp>
    </p:spTree>
    <p:extLst>
      <p:ext uri="{BB962C8B-B14F-4D97-AF65-F5344CB8AC3E}">
        <p14:creationId xmlns:p14="http://schemas.microsoft.com/office/powerpoint/2010/main" val="290584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9550-CC92-4645-93C9-97EA8B685714}"/>
              </a:ext>
            </a:extLst>
          </p:cNvPr>
          <p:cNvSpPr>
            <a:spLocks noGrp="1"/>
          </p:cNvSpPr>
          <p:nvPr>
            <p:ph type="title"/>
          </p:nvPr>
        </p:nvSpPr>
        <p:spPr/>
        <p:txBody>
          <a:bodyPr/>
          <a:lstStyle/>
          <a:p>
            <a:r>
              <a:rPr lang="en-US" dirty="0"/>
              <a:t>Notable Members of Generation X</a:t>
            </a:r>
          </a:p>
        </p:txBody>
      </p:sp>
      <p:sp>
        <p:nvSpPr>
          <p:cNvPr id="4" name="Content Placeholder 3">
            <a:extLst>
              <a:ext uri="{FF2B5EF4-FFF2-40B4-BE49-F238E27FC236}">
                <a16:creationId xmlns:a16="http://schemas.microsoft.com/office/drawing/2014/main" id="{8774457D-EA2B-49A1-BD38-51117584A0B5}"/>
              </a:ext>
            </a:extLst>
          </p:cNvPr>
          <p:cNvSpPr>
            <a:spLocks noGrp="1"/>
          </p:cNvSpPr>
          <p:nvPr>
            <p:ph sz="half" idx="2"/>
          </p:nvPr>
        </p:nvSpPr>
        <p:spPr>
          <a:xfrm>
            <a:off x="836612" y="2041931"/>
            <a:ext cx="5157787" cy="4209609"/>
          </a:xfrm>
        </p:spPr>
        <p:txBody>
          <a:bodyPr/>
          <a:lstStyle/>
          <a:p>
            <a:r>
              <a:rPr lang="en-US" dirty="0"/>
              <a:t>Tiger Woods</a:t>
            </a:r>
          </a:p>
          <a:p>
            <a:r>
              <a:rPr lang="en-US" dirty="0"/>
              <a:t>J.K. Rowling</a:t>
            </a:r>
          </a:p>
          <a:p>
            <a:r>
              <a:rPr lang="en-US" dirty="0"/>
              <a:t>Tom Brady</a:t>
            </a:r>
          </a:p>
          <a:p>
            <a:r>
              <a:rPr lang="en-US" dirty="0"/>
              <a:t>Liz Truss</a:t>
            </a:r>
          </a:p>
          <a:p>
            <a:r>
              <a:rPr lang="en-US" dirty="0"/>
              <a:t>Elon Musk</a:t>
            </a:r>
          </a:p>
          <a:p>
            <a:endParaRPr lang="en-US" dirty="0"/>
          </a:p>
          <a:p>
            <a:endParaRPr lang="en-US" dirty="0"/>
          </a:p>
        </p:txBody>
      </p:sp>
      <p:sp>
        <p:nvSpPr>
          <p:cNvPr id="6" name="Content Placeholder 5">
            <a:extLst>
              <a:ext uri="{FF2B5EF4-FFF2-40B4-BE49-F238E27FC236}">
                <a16:creationId xmlns:a16="http://schemas.microsoft.com/office/drawing/2014/main" id="{CD56D41C-2EF7-43CD-884F-A15CA6CBB412}"/>
              </a:ext>
            </a:extLst>
          </p:cNvPr>
          <p:cNvSpPr>
            <a:spLocks noGrp="1"/>
          </p:cNvSpPr>
          <p:nvPr>
            <p:ph sz="quarter" idx="4"/>
          </p:nvPr>
        </p:nvSpPr>
        <p:spPr>
          <a:xfrm>
            <a:off x="6172200" y="1980054"/>
            <a:ext cx="5183188" cy="4209609"/>
          </a:xfrm>
        </p:spPr>
        <p:txBody>
          <a:bodyPr/>
          <a:lstStyle/>
          <a:p>
            <a:r>
              <a:rPr lang="en-US" dirty="0"/>
              <a:t>Tyra Banks</a:t>
            </a:r>
          </a:p>
          <a:p>
            <a:r>
              <a:rPr lang="en-US" dirty="0"/>
              <a:t>Charlie Sheen</a:t>
            </a:r>
          </a:p>
          <a:p>
            <a:r>
              <a:rPr lang="en-US" dirty="0"/>
              <a:t>Jennifer Aniston</a:t>
            </a:r>
          </a:p>
          <a:p>
            <a:r>
              <a:rPr lang="en-US" dirty="0"/>
              <a:t>Mike Tyson</a:t>
            </a:r>
          </a:p>
          <a:p>
            <a:r>
              <a:rPr lang="en-US" dirty="0"/>
              <a:t>Tonya Harding</a:t>
            </a:r>
          </a:p>
          <a:p>
            <a:endParaRPr lang="en-US" dirty="0"/>
          </a:p>
        </p:txBody>
      </p:sp>
      <p:sp>
        <p:nvSpPr>
          <p:cNvPr id="7" name="Slide Number Placeholder 6">
            <a:extLst>
              <a:ext uri="{FF2B5EF4-FFF2-40B4-BE49-F238E27FC236}">
                <a16:creationId xmlns:a16="http://schemas.microsoft.com/office/drawing/2014/main" id="{2110832B-985E-4056-A9D4-065FBA66BF6F}"/>
              </a:ext>
            </a:extLst>
          </p:cNvPr>
          <p:cNvSpPr>
            <a:spLocks noGrp="1"/>
          </p:cNvSpPr>
          <p:nvPr>
            <p:ph type="sldNum" sz="quarter" idx="12"/>
          </p:nvPr>
        </p:nvSpPr>
        <p:spPr/>
        <p:txBody>
          <a:bodyPr/>
          <a:lstStyle/>
          <a:p>
            <a:fld id="{96C323BA-A5C2-4879-AAFC-832A9362A16B}" type="slidenum">
              <a:rPr lang="en-US" smtClean="0"/>
              <a:t>13</a:t>
            </a:fld>
            <a:endParaRPr lang="en-US"/>
          </a:p>
        </p:txBody>
      </p:sp>
    </p:spTree>
    <p:extLst>
      <p:ext uri="{BB962C8B-B14F-4D97-AF65-F5344CB8AC3E}">
        <p14:creationId xmlns:p14="http://schemas.microsoft.com/office/powerpoint/2010/main" val="4232656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Shape 3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673EBF0-8674-422A-95F8-90CEC1C671FC}"/>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Millennials 1981 - 1996</a:t>
            </a:r>
          </a:p>
        </p:txBody>
      </p:sp>
      <p:sp>
        <p:nvSpPr>
          <p:cNvPr id="3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D3167F8-8FF8-4A51-A05A-713EBFE2B545}"/>
              </a:ext>
            </a:extLst>
          </p:cNvPr>
          <p:cNvSpPr>
            <a:spLocks noGrp="1"/>
          </p:cNvSpPr>
          <p:nvPr>
            <p:ph idx="1"/>
          </p:nvPr>
        </p:nvSpPr>
        <p:spPr>
          <a:xfrm>
            <a:off x="5221862" y="1719618"/>
            <a:ext cx="5948831" cy="4334629"/>
          </a:xfrm>
        </p:spPr>
        <p:txBody>
          <a:bodyPr anchor="ctr">
            <a:normAutofit/>
          </a:bodyPr>
          <a:lstStyle/>
          <a:p>
            <a:r>
              <a:rPr lang="en-US" sz="2000">
                <a:solidFill>
                  <a:srgbClr val="FEFFFF"/>
                </a:solidFill>
              </a:rPr>
              <a:t>Just starting careers and family</a:t>
            </a:r>
          </a:p>
          <a:p>
            <a:r>
              <a:rPr lang="en-US" sz="2000">
                <a:solidFill>
                  <a:srgbClr val="FEFFFF"/>
                </a:solidFill>
              </a:rPr>
              <a:t>Motivated by meaningful work</a:t>
            </a:r>
          </a:p>
          <a:p>
            <a:r>
              <a:rPr lang="en-US" sz="2000">
                <a:solidFill>
                  <a:srgbClr val="FEFFFF"/>
                </a:solidFill>
              </a:rPr>
              <a:t>Largest generation in the U.S. workforce</a:t>
            </a:r>
          </a:p>
          <a:p>
            <a:r>
              <a:rPr lang="en-US" sz="2000">
                <a:solidFill>
                  <a:srgbClr val="FEFFFF"/>
                </a:solidFill>
              </a:rPr>
              <a:t>Prefer to collaborate (vs. top down)</a:t>
            </a:r>
          </a:p>
          <a:p>
            <a:r>
              <a:rPr lang="en-US" sz="2000">
                <a:solidFill>
                  <a:srgbClr val="FEFFFF"/>
                </a:solidFill>
              </a:rPr>
              <a:t>Want voices to be heard</a:t>
            </a:r>
          </a:p>
          <a:p>
            <a:r>
              <a:rPr lang="en-US" sz="2000">
                <a:solidFill>
                  <a:srgbClr val="FEFFFF"/>
                </a:solidFill>
              </a:rPr>
              <a:t>Marrying and having children later than previous generations</a:t>
            </a:r>
          </a:p>
          <a:p>
            <a:r>
              <a:rPr lang="en-US" sz="2000">
                <a:solidFill>
                  <a:srgbClr val="FEFFFF"/>
                </a:solidFill>
              </a:rPr>
              <a:t>Move more often - many rent vs. own</a:t>
            </a:r>
          </a:p>
          <a:p>
            <a:r>
              <a:rPr lang="en-US" sz="2000">
                <a:solidFill>
                  <a:srgbClr val="FEFFFF"/>
                </a:solidFill>
              </a:rPr>
              <a:t>Less wealth than previous generations</a:t>
            </a:r>
          </a:p>
          <a:p>
            <a:r>
              <a:rPr lang="en-US" sz="2000">
                <a:solidFill>
                  <a:srgbClr val="FEFFFF"/>
                </a:solidFill>
              </a:rPr>
              <a:t>Digital natives - grew up on the internet</a:t>
            </a:r>
          </a:p>
          <a:p>
            <a:r>
              <a:rPr lang="en-US" sz="2000">
                <a:solidFill>
                  <a:srgbClr val="FEFFFF"/>
                </a:solidFill>
              </a:rPr>
              <a:t>Greater use of digital assets</a:t>
            </a:r>
          </a:p>
        </p:txBody>
      </p:sp>
      <p:sp>
        <p:nvSpPr>
          <p:cNvPr id="6" name="Slide Number Placeholder 5">
            <a:extLst>
              <a:ext uri="{FF2B5EF4-FFF2-40B4-BE49-F238E27FC236}">
                <a16:creationId xmlns:a16="http://schemas.microsoft.com/office/drawing/2014/main" id="{CB890743-2DCE-4041-A206-F931078DBF73}"/>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14</a:t>
            </a:fld>
            <a:endParaRPr lang="en-US" sz="1000">
              <a:solidFill>
                <a:srgbClr val="FFFFFF"/>
              </a:solidFill>
            </a:endParaRPr>
          </a:p>
        </p:txBody>
      </p:sp>
    </p:spTree>
    <p:extLst>
      <p:ext uri="{BB962C8B-B14F-4D97-AF65-F5344CB8AC3E}">
        <p14:creationId xmlns:p14="http://schemas.microsoft.com/office/powerpoint/2010/main" val="3737674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B124-684F-4022-94A5-A95B6C425BF6}"/>
              </a:ext>
            </a:extLst>
          </p:cNvPr>
          <p:cNvSpPr>
            <a:spLocks noGrp="1"/>
          </p:cNvSpPr>
          <p:nvPr>
            <p:ph type="title"/>
          </p:nvPr>
        </p:nvSpPr>
        <p:spPr/>
        <p:txBody>
          <a:bodyPr/>
          <a:lstStyle/>
          <a:p>
            <a:r>
              <a:rPr lang="en-US" dirty="0"/>
              <a:t>Notable Millennials</a:t>
            </a:r>
          </a:p>
        </p:txBody>
      </p:sp>
      <p:sp>
        <p:nvSpPr>
          <p:cNvPr id="4" name="Content Placeholder 3">
            <a:extLst>
              <a:ext uri="{FF2B5EF4-FFF2-40B4-BE49-F238E27FC236}">
                <a16:creationId xmlns:a16="http://schemas.microsoft.com/office/drawing/2014/main" id="{7800865C-9B3B-4F8E-98E4-41413BB9A673}"/>
              </a:ext>
            </a:extLst>
          </p:cNvPr>
          <p:cNvSpPr>
            <a:spLocks noGrp="1"/>
          </p:cNvSpPr>
          <p:nvPr>
            <p:ph sz="half" idx="2"/>
          </p:nvPr>
        </p:nvSpPr>
        <p:spPr>
          <a:xfrm>
            <a:off x="839788" y="1931928"/>
            <a:ext cx="5157787" cy="4257735"/>
          </a:xfrm>
        </p:spPr>
        <p:txBody>
          <a:bodyPr/>
          <a:lstStyle/>
          <a:p>
            <a:r>
              <a:rPr lang="en-US" dirty="0"/>
              <a:t>LeBron James</a:t>
            </a:r>
          </a:p>
          <a:p>
            <a:r>
              <a:rPr lang="en-US" dirty="0"/>
              <a:t>Serena Williams</a:t>
            </a:r>
          </a:p>
          <a:p>
            <a:r>
              <a:rPr lang="en-US" dirty="0"/>
              <a:t>Mark Zuckerberg</a:t>
            </a:r>
          </a:p>
          <a:p>
            <a:r>
              <a:rPr lang="en-US"/>
              <a:t>Malala </a:t>
            </a:r>
            <a:r>
              <a:rPr lang="en-US" dirty="0"/>
              <a:t>Yousafzai</a:t>
            </a:r>
          </a:p>
          <a:p>
            <a:r>
              <a:rPr lang="en-US" dirty="0"/>
              <a:t>Stephen Curry</a:t>
            </a:r>
          </a:p>
          <a:p>
            <a:endParaRPr lang="en-US" dirty="0"/>
          </a:p>
        </p:txBody>
      </p:sp>
      <p:sp>
        <p:nvSpPr>
          <p:cNvPr id="6" name="Content Placeholder 5">
            <a:extLst>
              <a:ext uri="{FF2B5EF4-FFF2-40B4-BE49-F238E27FC236}">
                <a16:creationId xmlns:a16="http://schemas.microsoft.com/office/drawing/2014/main" id="{326C0110-41BA-4626-98B9-4E197CA0E375}"/>
              </a:ext>
            </a:extLst>
          </p:cNvPr>
          <p:cNvSpPr>
            <a:spLocks noGrp="1"/>
          </p:cNvSpPr>
          <p:nvPr>
            <p:ph sz="quarter" idx="4"/>
          </p:nvPr>
        </p:nvSpPr>
        <p:spPr>
          <a:xfrm>
            <a:off x="6172200" y="1931928"/>
            <a:ext cx="5183188" cy="4257735"/>
          </a:xfrm>
        </p:spPr>
        <p:txBody>
          <a:bodyPr/>
          <a:lstStyle/>
          <a:p>
            <a:r>
              <a:rPr lang="en-US" dirty="0"/>
              <a:t>Beyonce</a:t>
            </a:r>
          </a:p>
          <a:p>
            <a:r>
              <a:rPr lang="en-US" dirty="0"/>
              <a:t>Pete Buttigieg</a:t>
            </a:r>
          </a:p>
          <a:p>
            <a:r>
              <a:rPr lang="en-US" dirty="0"/>
              <a:t>Natalie Portman</a:t>
            </a:r>
          </a:p>
          <a:p>
            <a:r>
              <a:rPr lang="en-US" dirty="0"/>
              <a:t>Michael Phelps</a:t>
            </a:r>
          </a:p>
          <a:p>
            <a:r>
              <a:rPr lang="en-US" dirty="0"/>
              <a:t>Lady Gaga</a:t>
            </a:r>
          </a:p>
          <a:p>
            <a:endParaRPr lang="en-US" dirty="0"/>
          </a:p>
        </p:txBody>
      </p:sp>
      <p:sp>
        <p:nvSpPr>
          <p:cNvPr id="7" name="Slide Number Placeholder 6">
            <a:extLst>
              <a:ext uri="{FF2B5EF4-FFF2-40B4-BE49-F238E27FC236}">
                <a16:creationId xmlns:a16="http://schemas.microsoft.com/office/drawing/2014/main" id="{F1585E05-EDCA-4835-84C3-75ABA439F88E}"/>
              </a:ext>
            </a:extLst>
          </p:cNvPr>
          <p:cNvSpPr>
            <a:spLocks noGrp="1"/>
          </p:cNvSpPr>
          <p:nvPr>
            <p:ph type="sldNum" sz="quarter" idx="12"/>
          </p:nvPr>
        </p:nvSpPr>
        <p:spPr/>
        <p:txBody>
          <a:bodyPr/>
          <a:lstStyle/>
          <a:p>
            <a:fld id="{96C323BA-A5C2-4879-AAFC-832A9362A16B}" type="slidenum">
              <a:rPr lang="en-US" smtClean="0"/>
              <a:t>15</a:t>
            </a:fld>
            <a:endParaRPr lang="en-US"/>
          </a:p>
        </p:txBody>
      </p:sp>
    </p:spTree>
    <p:extLst>
      <p:ext uri="{BB962C8B-B14F-4D97-AF65-F5344CB8AC3E}">
        <p14:creationId xmlns:p14="http://schemas.microsoft.com/office/powerpoint/2010/main" val="4157652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612CBCA-B13B-41C8-A635-5BCE491652EC}"/>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Generation Z 1997 - 2012</a:t>
            </a:r>
          </a:p>
        </p:txBody>
      </p:sp>
      <p:sp>
        <p:nvSpPr>
          <p:cNvPr id="1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30B348CD-B08C-4735-9707-B0C4244D1F77}"/>
              </a:ext>
            </a:extLst>
          </p:cNvPr>
          <p:cNvSpPr>
            <a:spLocks noGrp="1"/>
          </p:cNvSpPr>
          <p:nvPr>
            <p:ph idx="1"/>
          </p:nvPr>
        </p:nvSpPr>
        <p:spPr>
          <a:xfrm>
            <a:off x="5221862" y="1719618"/>
            <a:ext cx="5948831" cy="4334629"/>
          </a:xfrm>
        </p:spPr>
        <p:txBody>
          <a:bodyPr anchor="ctr">
            <a:normAutofit/>
          </a:bodyPr>
          <a:lstStyle/>
          <a:p>
            <a:r>
              <a:rPr lang="en-US" sz="2200">
                <a:solidFill>
                  <a:srgbClr val="FEFFFF"/>
                </a:solidFill>
              </a:rPr>
              <a:t>Value social responsibility and diversity</a:t>
            </a:r>
          </a:p>
          <a:p>
            <a:r>
              <a:rPr lang="en-US" sz="2200">
                <a:solidFill>
                  <a:srgbClr val="FEFFFF"/>
                </a:solidFill>
              </a:rPr>
              <a:t>Expect to work with modern technology</a:t>
            </a:r>
          </a:p>
          <a:p>
            <a:r>
              <a:rPr lang="en-US" sz="2200">
                <a:solidFill>
                  <a:srgbClr val="FEFFFF"/>
                </a:solidFill>
              </a:rPr>
              <a:t>Expect to marry later than previous generations</a:t>
            </a:r>
          </a:p>
          <a:p>
            <a:r>
              <a:rPr lang="en-US" sz="2200">
                <a:solidFill>
                  <a:srgbClr val="FEFFFF"/>
                </a:solidFill>
              </a:rPr>
              <a:t>Less likely to be religious</a:t>
            </a:r>
          </a:p>
          <a:p>
            <a:r>
              <a:rPr lang="en-US" sz="2200">
                <a:solidFill>
                  <a:srgbClr val="FEFFFF"/>
                </a:solidFill>
              </a:rPr>
              <a:t>Less time in shopping malls</a:t>
            </a:r>
          </a:p>
          <a:p>
            <a:r>
              <a:rPr lang="en-US" sz="2200">
                <a:solidFill>
                  <a:srgbClr val="FEFFFF"/>
                </a:solidFill>
              </a:rPr>
              <a:t>Less personal interaction</a:t>
            </a:r>
          </a:p>
          <a:p>
            <a:r>
              <a:rPr lang="en-US" sz="2200">
                <a:solidFill>
                  <a:srgbClr val="FEFFFF"/>
                </a:solidFill>
              </a:rPr>
              <a:t>More concerned with climate crisis</a:t>
            </a:r>
          </a:p>
          <a:p>
            <a:r>
              <a:rPr lang="en-US" sz="2200">
                <a:solidFill>
                  <a:srgbClr val="FEFFFF"/>
                </a:solidFill>
              </a:rPr>
              <a:t>More focused on mental health than previous generations</a:t>
            </a:r>
          </a:p>
          <a:p>
            <a:r>
              <a:rPr lang="en-US" sz="2200">
                <a:solidFill>
                  <a:srgbClr val="FEFFFF"/>
                </a:solidFill>
              </a:rPr>
              <a:t>Greater use of digital assets</a:t>
            </a:r>
          </a:p>
        </p:txBody>
      </p:sp>
      <p:sp>
        <p:nvSpPr>
          <p:cNvPr id="6" name="Slide Number Placeholder 5">
            <a:extLst>
              <a:ext uri="{FF2B5EF4-FFF2-40B4-BE49-F238E27FC236}">
                <a16:creationId xmlns:a16="http://schemas.microsoft.com/office/drawing/2014/main" id="{0A07FF1B-0537-4DC6-B8E9-ABF24978A865}"/>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16</a:t>
            </a:fld>
            <a:endParaRPr lang="en-US" sz="1000">
              <a:solidFill>
                <a:srgbClr val="FFFFFF"/>
              </a:solidFill>
            </a:endParaRPr>
          </a:p>
        </p:txBody>
      </p:sp>
    </p:spTree>
    <p:extLst>
      <p:ext uri="{BB962C8B-B14F-4D97-AF65-F5344CB8AC3E}">
        <p14:creationId xmlns:p14="http://schemas.microsoft.com/office/powerpoint/2010/main" val="3653684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6B1E25F-B6B8-4BEE-BE19-C9690694BDFC}"/>
              </a:ext>
            </a:extLst>
          </p:cNvPr>
          <p:cNvSpPr>
            <a:spLocks noGrp="1"/>
          </p:cNvSpPr>
          <p:nvPr>
            <p:ph type="title"/>
          </p:nvPr>
        </p:nvSpPr>
        <p:spPr>
          <a:xfrm>
            <a:off x="934872" y="982272"/>
            <a:ext cx="3388419" cy="4560970"/>
          </a:xfrm>
        </p:spPr>
        <p:txBody>
          <a:bodyPr vert="horz" lIns="91440" tIns="45720" rIns="91440" bIns="45720" rtlCol="0" anchor="ctr">
            <a:normAutofit/>
          </a:bodyPr>
          <a:lstStyle/>
          <a:p>
            <a:r>
              <a:rPr lang="en-US" sz="4000" kern="1200" dirty="0">
                <a:solidFill>
                  <a:srgbClr val="FFFFFF"/>
                </a:solidFill>
                <a:latin typeface="+mj-lt"/>
                <a:ea typeface="+mj-ea"/>
                <a:cs typeface="+mj-cs"/>
              </a:rPr>
              <a:t>Notable Members of Generation Z</a:t>
            </a:r>
          </a:p>
        </p:txBody>
      </p:sp>
      <p:sp>
        <p:nvSpPr>
          <p:cNvPr id="2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Content Placeholder 3">
            <a:extLst>
              <a:ext uri="{FF2B5EF4-FFF2-40B4-BE49-F238E27FC236}">
                <a16:creationId xmlns:a16="http://schemas.microsoft.com/office/drawing/2014/main" id="{CF8D719B-BC56-41D8-97FC-B87E4ADB675B}"/>
              </a:ext>
            </a:extLst>
          </p:cNvPr>
          <p:cNvSpPr>
            <a:spLocks noGrp="1"/>
          </p:cNvSpPr>
          <p:nvPr>
            <p:ph sz="half" idx="2"/>
          </p:nvPr>
        </p:nvSpPr>
        <p:spPr>
          <a:xfrm>
            <a:off x="5221862" y="1719618"/>
            <a:ext cx="5948831" cy="4334629"/>
          </a:xfrm>
        </p:spPr>
        <p:txBody>
          <a:bodyPr vert="horz" lIns="91440" tIns="45720" rIns="91440" bIns="45720" rtlCol="0" anchor="ctr">
            <a:normAutofit/>
          </a:bodyPr>
          <a:lstStyle/>
          <a:p>
            <a:r>
              <a:rPr lang="en-US" dirty="0">
                <a:solidFill>
                  <a:srgbClr val="FEFFFF"/>
                </a:solidFill>
              </a:rPr>
              <a:t>Trevor Lawrence</a:t>
            </a:r>
          </a:p>
          <a:p>
            <a:r>
              <a:rPr lang="en-US" dirty="0">
                <a:solidFill>
                  <a:srgbClr val="FEFFFF"/>
                </a:solidFill>
              </a:rPr>
              <a:t>Olivia Rodrigo</a:t>
            </a:r>
          </a:p>
          <a:p>
            <a:r>
              <a:rPr lang="en-US" dirty="0">
                <a:solidFill>
                  <a:srgbClr val="FEFFFF"/>
                </a:solidFill>
              </a:rPr>
              <a:t>Billie </a:t>
            </a:r>
            <a:r>
              <a:rPr lang="en-US" dirty="0" err="1">
                <a:solidFill>
                  <a:srgbClr val="FEFFFF"/>
                </a:solidFill>
              </a:rPr>
              <a:t>Eilish</a:t>
            </a:r>
            <a:endParaRPr lang="en-US" dirty="0">
              <a:solidFill>
                <a:srgbClr val="FEFFFF"/>
              </a:solidFill>
            </a:endParaRPr>
          </a:p>
          <a:p>
            <a:r>
              <a:rPr lang="en-US" dirty="0">
                <a:solidFill>
                  <a:srgbClr val="FEFFFF"/>
                </a:solidFill>
              </a:rPr>
              <a:t>Justin Herbert</a:t>
            </a:r>
          </a:p>
          <a:p>
            <a:r>
              <a:rPr lang="en-US" dirty="0">
                <a:solidFill>
                  <a:srgbClr val="FEFFFF"/>
                </a:solidFill>
              </a:rPr>
              <a:t>Amandla Stenberg</a:t>
            </a:r>
          </a:p>
          <a:p>
            <a:r>
              <a:rPr lang="en-US" dirty="0">
                <a:solidFill>
                  <a:srgbClr val="FEFFFF"/>
                </a:solidFill>
              </a:rPr>
              <a:t>Naomi Osaka</a:t>
            </a:r>
          </a:p>
          <a:p>
            <a:r>
              <a:rPr lang="en-US" dirty="0">
                <a:solidFill>
                  <a:srgbClr val="FEFFFF"/>
                </a:solidFill>
              </a:rPr>
              <a:t>Greta Thunberg</a:t>
            </a:r>
          </a:p>
        </p:txBody>
      </p:sp>
      <p:sp>
        <p:nvSpPr>
          <p:cNvPr id="7" name="Slide Number Placeholder 6">
            <a:extLst>
              <a:ext uri="{FF2B5EF4-FFF2-40B4-BE49-F238E27FC236}">
                <a16:creationId xmlns:a16="http://schemas.microsoft.com/office/drawing/2014/main" id="{2ADB055C-F3B6-4BF0-8D00-657362956102}"/>
              </a:ext>
            </a:extLst>
          </p:cNvPr>
          <p:cNvSpPr>
            <a:spLocks noGrp="1"/>
          </p:cNvSpPr>
          <p:nvPr>
            <p:ph type="sldNum" sz="quarter" idx="12"/>
          </p:nvPr>
        </p:nvSpPr>
        <p:spPr>
          <a:xfrm>
            <a:off x="10707624" y="6175188"/>
            <a:ext cx="685800" cy="320040"/>
          </a:xfrm>
        </p:spPr>
        <p:txBody>
          <a:bodyPr vert="horz" lIns="91440" tIns="45720" rIns="91440" bIns="45720" rtlCol="0" anchor="ctr">
            <a:normAutofit/>
          </a:bodyPr>
          <a:lstStyle/>
          <a:p>
            <a:pPr>
              <a:spcAft>
                <a:spcPts val="600"/>
              </a:spcAft>
            </a:pPr>
            <a:fld id="{96C323BA-A5C2-4879-AAFC-832A9362A16B}" type="slidenum">
              <a:rPr lang="en-US" sz="1000">
                <a:solidFill>
                  <a:srgbClr val="FFFFFF"/>
                </a:solidFill>
              </a:rPr>
              <a:pPr>
                <a:spcAft>
                  <a:spcPts val="600"/>
                </a:spcAft>
              </a:pPr>
              <a:t>17</a:t>
            </a:fld>
            <a:endParaRPr lang="en-US" sz="1000">
              <a:solidFill>
                <a:srgbClr val="FFFFFF"/>
              </a:solidFill>
            </a:endParaRPr>
          </a:p>
        </p:txBody>
      </p:sp>
    </p:spTree>
    <p:extLst>
      <p:ext uri="{BB962C8B-B14F-4D97-AF65-F5344CB8AC3E}">
        <p14:creationId xmlns:p14="http://schemas.microsoft.com/office/powerpoint/2010/main" val="2720420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5F56A3-8484-4204-A21A-BC0BB1CCFC91}"/>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Generation Alpha 	</a:t>
            </a:r>
            <a:br>
              <a:rPr lang="en-US" sz="4000" dirty="0">
                <a:solidFill>
                  <a:srgbClr val="FFFFFF"/>
                </a:solidFill>
              </a:rPr>
            </a:br>
            <a:r>
              <a:rPr lang="en-US" sz="4000" dirty="0">
                <a:solidFill>
                  <a:srgbClr val="FFFFFF"/>
                </a:solidFill>
              </a:rPr>
              <a:t>2013 - 2025</a:t>
            </a:r>
          </a:p>
        </p:txBody>
      </p:sp>
      <p:sp>
        <p:nvSpPr>
          <p:cNvPr id="1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4D8A352F-DC52-409C-81A9-A3FFF06A6D69}"/>
              </a:ext>
            </a:extLst>
          </p:cNvPr>
          <p:cNvSpPr>
            <a:spLocks noGrp="1"/>
          </p:cNvSpPr>
          <p:nvPr>
            <p:ph idx="1"/>
          </p:nvPr>
        </p:nvSpPr>
        <p:spPr>
          <a:xfrm>
            <a:off x="5221862" y="1719618"/>
            <a:ext cx="5948831" cy="4334629"/>
          </a:xfrm>
        </p:spPr>
        <p:txBody>
          <a:bodyPr anchor="ctr">
            <a:normAutofit/>
          </a:bodyPr>
          <a:lstStyle/>
          <a:p>
            <a:r>
              <a:rPr lang="en-US" dirty="0">
                <a:solidFill>
                  <a:srgbClr val="FEFFFF"/>
                </a:solidFill>
              </a:rPr>
              <a:t>Youngest generation</a:t>
            </a:r>
          </a:p>
          <a:p>
            <a:r>
              <a:rPr lang="en-US" dirty="0">
                <a:solidFill>
                  <a:srgbClr val="FEFFFF"/>
                </a:solidFill>
              </a:rPr>
              <a:t>More diverse family dynamics</a:t>
            </a:r>
          </a:p>
          <a:p>
            <a:r>
              <a:rPr lang="en-US" dirty="0">
                <a:solidFill>
                  <a:srgbClr val="FEFFFF"/>
                </a:solidFill>
              </a:rPr>
              <a:t>Higher racial diversity</a:t>
            </a:r>
          </a:p>
          <a:p>
            <a:r>
              <a:rPr lang="en-US" dirty="0">
                <a:solidFill>
                  <a:srgbClr val="FEFFFF"/>
                </a:solidFill>
              </a:rPr>
              <a:t>Possible higher economic inequality</a:t>
            </a:r>
          </a:p>
        </p:txBody>
      </p:sp>
      <p:sp>
        <p:nvSpPr>
          <p:cNvPr id="6" name="Slide Number Placeholder 5">
            <a:extLst>
              <a:ext uri="{FF2B5EF4-FFF2-40B4-BE49-F238E27FC236}">
                <a16:creationId xmlns:a16="http://schemas.microsoft.com/office/drawing/2014/main" id="{B4E3C5EE-2624-4CBF-BE57-4271100CD633}"/>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18</a:t>
            </a:fld>
            <a:endParaRPr lang="en-US" sz="1000">
              <a:solidFill>
                <a:srgbClr val="FFFFFF"/>
              </a:solidFill>
            </a:endParaRPr>
          </a:p>
        </p:txBody>
      </p:sp>
    </p:spTree>
    <p:extLst>
      <p:ext uri="{BB962C8B-B14F-4D97-AF65-F5344CB8AC3E}">
        <p14:creationId xmlns:p14="http://schemas.microsoft.com/office/powerpoint/2010/main" val="1656539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1A80C4C-B605-4342-BFC6-589DD89014BC}"/>
              </a:ext>
            </a:extLst>
          </p:cNvPr>
          <p:cNvSpPr>
            <a:spLocks noGrp="1"/>
          </p:cNvSpPr>
          <p:nvPr>
            <p:ph type="title"/>
          </p:nvPr>
        </p:nvSpPr>
        <p:spPr>
          <a:xfrm>
            <a:off x="934872" y="982272"/>
            <a:ext cx="3388419" cy="4560970"/>
          </a:xfrm>
        </p:spPr>
        <p:txBody>
          <a:bodyPr vert="horz" lIns="91440" tIns="45720" rIns="91440" bIns="45720" rtlCol="0" anchor="ctr">
            <a:normAutofit/>
          </a:bodyPr>
          <a:lstStyle/>
          <a:p>
            <a:r>
              <a:rPr lang="en-US" sz="4000" kern="1200">
                <a:solidFill>
                  <a:srgbClr val="FFFFFF"/>
                </a:solidFill>
                <a:latin typeface="+mj-lt"/>
                <a:ea typeface="+mj-ea"/>
                <a:cs typeface="+mj-cs"/>
              </a:rPr>
              <a:t>Notable Members of Generation Alpha </a:t>
            </a:r>
          </a:p>
        </p:txBody>
      </p:sp>
      <p:sp>
        <p:nvSpPr>
          <p:cNvPr id="2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Content Placeholder 3">
            <a:extLst>
              <a:ext uri="{FF2B5EF4-FFF2-40B4-BE49-F238E27FC236}">
                <a16:creationId xmlns:a16="http://schemas.microsoft.com/office/drawing/2014/main" id="{473A896F-122E-4649-AEBD-7CB4725094A3}"/>
              </a:ext>
            </a:extLst>
          </p:cNvPr>
          <p:cNvSpPr>
            <a:spLocks noGrp="1"/>
          </p:cNvSpPr>
          <p:nvPr>
            <p:ph sz="half" idx="2"/>
          </p:nvPr>
        </p:nvSpPr>
        <p:spPr>
          <a:xfrm>
            <a:off x="5221862" y="1719618"/>
            <a:ext cx="5948831" cy="4334629"/>
          </a:xfrm>
        </p:spPr>
        <p:txBody>
          <a:bodyPr vert="horz" lIns="91440" tIns="45720" rIns="91440" bIns="45720" rtlCol="0" anchor="ctr">
            <a:normAutofit/>
          </a:bodyPr>
          <a:lstStyle/>
          <a:p>
            <a:r>
              <a:rPr lang="en-US" dirty="0">
                <a:solidFill>
                  <a:srgbClr val="FEFFFF"/>
                </a:solidFill>
              </a:rPr>
              <a:t>Prince George</a:t>
            </a:r>
          </a:p>
          <a:p>
            <a:r>
              <a:rPr lang="en-US" dirty="0">
                <a:solidFill>
                  <a:srgbClr val="FEFFFF"/>
                </a:solidFill>
              </a:rPr>
              <a:t>Carter Radigan</a:t>
            </a:r>
          </a:p>
          <a:p>
            <a:r>
              <a:rPr lang="en-US" dirty="0">
                <a:solidFill>
                  <a:srgbClr val="FEFFFF"/>
                </a:solidFill>
              </a:rPr>
              <a:t>Brody Radigan</a:t>
            </a:r>
          </a:p>
          <a:p>
            <a:r>
              <a:rPr lang="en-US" dirty="0">
                <a:solidFill>
                  <a:srgbClr val="FEFFFF"/>
                </a:solidFill>
              </a:rPr>
              <a:t>Dak </a:t>
            </a:r>
            <a:r>
              <a:rPr lang="en-US" dirty="0" err="1">
                <a:solidFill>
                  <a:srgbClr val="FEFFFF"/>
                </a:solidFill>
              </a:rPr>
              <a:t>Zelazny</a:t>
            </a:r>
            <a:endParaRPr lang="en-US" dirty="0">
              <a:solidFill>
                <a:srgbClr val="FEFFFF"/>
              </a:solidFill>
            </a:endParaRPr>
          </a:p>
        </p:txBody>
      </p:sp>
      <p:sp>
        <p:nvSpPr>
          <p:cNvPr id="7" name="Slide Number Placeholder 6">
            <a:extLst>
              <a:ext uri="{FF2B5EF4-FFF2-40B4-BE49-F238E27FC236}">
                <a16:creationId xmlns:a16="http://schemas.microsoft.com/office/drawing/2014/main" id="{7CE4F3EC-79C3-4AA5-B864-7FC88BF4C6E5}"/>
              </a:ext>
            </a:extLst>
          </p:cNvPr>
          <p:cNvSpPr>
            <a:spLocks noGrp="1"/>
          </p:cNvSpPr>
          <p:nvPr>
            <p:ph type="sldNum" sz="quarter" idx="12"/>
          </p:nvPr>
        </p:nvSpPr>
        <p:spPr>
          <a:xfrm>
            <a:off x="10707624" y="6175188"/>
            <a:ext cx="685800" cy="320040"/>
          </a:xfrm>
        </p:spPr>
        <p:txBody>
          <a:bodyPr vert="horz" lIns="91440" tIns="45720" rIns="91440" bIns="45720" rtlCol="0" anchor="ctr">
            <a:normAutofit/>
          </a:bodyPr>
          <a:lstStyle/>
          <a:p>
            <a:pPr>
              <a:spcAft>
                <a:spcPts val="600"/>
              </a:spcAft>
            </a:pPr>
            <a:fld id="{96C323BA-A5C2-4879-AAFC-832A9362A16B}" type="slidenum">
              <a:rPr lang="en-US" sz="1000">
                <a:solidFill>
                  <a:srgbClr val="FFFFFF"/>
                </a:solidFill>
              </a:rPr>
              <a:pPr>
                <a:spcAft>
                  <a:spcPts val="600"/>
                </a:spcAft>
              </a:pPr>
              <a:t>19</a:t>
            </a:fld>
            <a:endParaRPr lang="en-US" sz="1000">
              <a:solidFill>
                <a:srgbClr val="FFFFFF"/>
              </a:solidFill>
            </a:endParaRPr>
          </a:p>
        </p:txBody>
      </p:sp>
    </p:spTree>
    <p:extLst>
      <p:ext uri="{BB962C8B-B14F-4D97-AF65-F5344CB8AC3E}">
        <p14:creationId xmlns:p14="http://schemas.microsoft.com/office/powerpoint/2010/main" val="397113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Shape 8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300517B-FCAB-4F2F-841D-F9ADB25899F4}"/>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How  Generational Differences May Impact Estate Planning And Trust Administration</a:t>
            </a:r>
          </a:p>
        </p:txBody>
      </p:sp>
      <p:sp>
        <p:nvSpPr>
          <p:cNvPr id="9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Content Placeholder 2">
            <a:extLst>
              <a:ext uri="{FF2B5EF4-FFF2-40B4-BE49-F238E27FC236}">
                <a16:creationId xmlns:a16="http://schemas.microsoft.com/office/drawing/2014/main" id="{5389B831-14FD-454C-97D0-ACED5C8B0DF8}"/>
              </a:ext>
            </a:extLst>
          </p:cNvPr>
          <p:cNvSpPr>
            <a:spLocks noGrp="1"/>
          </p:cNvSpPr>
          <p:nvPr>
            <p:ph idx="1"/>
          </p:nvPr>
        </p:nvSpPr>
        <p:spPr>
          <a:xfrm>
            <a:off x="5221862" y="1669409"/>
            <a:ext cx="5948831" cy="4384838"/>
          </a:xfrm>
        </p:spPr>
        <p:txBody>
          <a:bodyPr anchor="ctr">
            <a:normAutofit lnSpcReduction="10000"/>
          </a:bodyPr>
          <a:lstStyle/>
          <a:p>
            <a:r>
              <a:rPr lang="en-US" sz="1800" dirty="0">
                <a:solidFill>
                  <a:srgbClr val="FEFFFF"/>
                </a:solidFill>
              </a:rPr>
              <a:t>Section I – Generational Differences  </a:t>
            </a:r>
          </a:p>
          <a:p>
            <a:pPr marL="0" indent="0">
              <a:buNone/>
            </a:pPr>
            <a:r>
              <a:rPr lang="en-US" sz="1800" dirty="0">
                <a:solidFill>
                  <a:srgbClr val="FEFFFF"/>
                </a:solidFill>
              </a:rPr>
              <a:t>	Discuss the general traits and characteristics of each 	generation – from the Greatest Generation to 	Generation Alpha.</a:t>
            </a:r>
          </a:p>
          <a:p>
            <a:pPr marL="0" indent="0">
              <a:buNone/>
            </a:pPr>
            <a:endParaRPr lang="en-US" sz="1800" dirty="0">
              <a:solidFill>
                <a:srgbClr val="FEFFFF"/>
              </a:solidFill>
            </a:endParaRPr>
          </a:p>
          <a:p>
            <a:r>
              <a:rPr lang="en-US" sz="1800" dirty="0">
                <a:solidFill>
                  <a:srgbClr val="FEFFFF"/>
                </a:solidFill>
              </a:rPr>
              <a:t>Section II – Current Trends </a:t>
            </a:r>
          </a:p>
          <a:p>
            <a:pPr marL="0" indent="0">
              <a:buNone/>
            </a:pPr>
            <a:r>
              <a:rPr lang="en-US" sz="1800" dirty="0">
                <a:solidFill>
                  <a:srgbClr val="FEFFFF"/>
                </a:solidFill>
              </a:rPr>
              <a:t>	Discuss modern social changes and technological 	advances and how they could affect Estate Planning  	and Trust Administration in current and future 	years.</a:t>
            </a:r>
          </a:p>
          <a:p>
            <a:pPr marL="0" indent="0">
              <a:buNone/>
            </a:pPr>
            <a:endParaRPr lang="en-US" sz="1800" dirty="0">
              <a:solidFill>
                <a:srgbClr val="FEFFFF"/>
              </a:solidFill>
            </a:endParaRPr>
          </a:p>
          <a:p>
            <a:r>
              <a:rPr lang="en-US" sz="1800" dirty="0">
                <a:solidFill>
                  <a:srgbClr val="FEFFFF"/>
                </a:solidFill>
              </a:rPr>
              <a:t>Section III – Estate Planning and Trust Administration Today</a:t>
            </a:r>
          </a:p>
          <a:p>
            <a:pPr marL="0" indent="0">
              <a:buNone/>
            </a:pPr>
            <a:r>
              <a:rPr lang="en-US" sz="1800" dirty="0">
                <a:solidFill>
                  <a:srgbClr val="FEFFFF"/>
                </a:solidFill>
              </a:rPr>
              <a:t>	Review the evolution of the Trust Document and 	the Trust Experience over the generations. </a:t>
            </a:r>
          </a:p>
        </p:txBody>
      </p:sp>
      <p:sp>
        <p:nvSpPr>
          <p:cNvPr id="6" name="Slide Number Placeholder 5">
            <a:extLst>
              <a:ext uri="{FF2B5EF4-FFF2-40B4-BE49-F238E27FC236}">
                <a16:creationId xmlns:a16="http://schemas.microsoft.com/office/drawing/2014/main" id="{1E755E09-7CB8-42C4-AB87-047387F97C3C}"/>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2</a:t>
            </a:fld>
            <a:endParaRPr lang="en-US" sz="1000">
              <a:solidFill>
                <a:srgbClr val="FFFFFF"/>
              </a:solidFill>
            </a:endParaRPr>
          </a:p>
        </p:txBody>
      </p:sp>
    </p:spTree>
    <p:extLst>
      <p:ext uri="{BB962C8B-B14F-4D97-AF65-F5344CB8AC3E}">
        <p14:creationId xmlns:p14="http://schemas.microsoft.com/office/powerpoint/2010/main" val="2865555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77DA91AD-AE36-4E1D-ADCA-AE8D629F5E21}"/>
              </a:ext>
            </a:extLst>
          </p:cNvPr>
          <p:cNvSpPr>
            <a:spLocks noGrp="1"/>
          </p:cNvSpPr>
          <p:nvPr>
            <p:ph idx="1"/>
          </p:nvPr>
        </p:nvSpPr>
        <p:spPr>
          <a:xfrm>
            <a:off x="5221862" y="-394283"/>
            <a:ext cx="5948831" cy="6448531"/>
          </a:xfrm>
        </p:spPr>
        <p:txBody>
          <a:bodyPr anchor="ctr">
            <a:normAutofit/>
          </a:bodyPr>
          <a:lstStyle/>
          <a:p>
            <a:pPr marL="0" indent="0">
              <a:buNone/>
            </a:pPr>
            <a:endParaRPr lang="en-US" sz="2400" dirty="0">
              <a:solidFill>
                <a:srgbClr val="FEFFFF"/>
              </a:solidFill>
            </a:endParaRPr>
          </a:p>
          <a:p>
            <a:pPr marL="0" indent="0">
              <a:buNone/>
            </a:pPr>
            <a:endParaRPr lang="en-US" sz="2400" dirty="0">
              <a:solidFill>
                <a:srgbClr val="FEFFFF"/>
              </a:solidFill>
            </a:endParaRPr>
          </a:p>
          <a:p>
            <a:pPr marL="0" indent="0">
              <a:buNone/>
            </a:pPr>
            <a:endParaRPr lang="en-US" sz="2400" dirty="0">
              <a:solidFill>
                <a:srgbClr val="FEFFFF"/>
              </a:solidFill>
            </a:endParaRPr>
          </a:p>
          <a:p>
            <a:pPr marL="0" indent="0">
              <a:spcBef>
                <a:spcPct val="0"/>
              </a:spcBef>
              <a:buNone/>
            </a:pPr>
            <a:r>
              <a:rPr lang="en-US" sz="3200" dirty="0">
                <a:solidFill>
                  <a:srgbClr val="FEFFFF"/>
                </a:solidFill>
                <a:latin typeface="+mj-lt"/>
                <a:ea typeface="+mj-ea"/>
                <a:cs typeface="+mj-cs"/>
              </a:rPr>
              <a:t>SECTION II.  C</a:t>
            </a:r>
            <a:r>
              <a:rPr kumimoji="0" lang="en-US" sz="3200" b="0" i="0" u="none" strike="noStrike" kern="1200" cap="none" spc="0" normalizeH="0" baseline="0" noProof="0" dirty="0">
                <a:ln>
                  <a:noFill/>
                </a:ln>
                <a:solidFill>
                  <a:srgbClr val="FEFFFF"/>
                </a:solidFill>
                <a:effectLst/>
                <a:uLnTx/>
                <a:uFillTx/>
                <a:latin typeface="Calibri Light" panose="020F0302020204030204"/>
                <a:ea typeface="+mj-ea"/>
                <a:cs typeface="+mj-cs"/>
              </a:rPr>
              <a:t>URRENTS TRENDS </a:t>
            </a:r>
            <a:endParaRPr lang="en-US" sz="3200" dirty="0">
              <a:solidFill>
                <a:srgbClr val="FEFFFF"/>
              </a:solidFill>
              <a:latin typeface="+mj-lt"/>
              <a:ea typeface="+mj-ea"/>
              <a:cs typeface="+mj-cs"/>
            </a:endParaRPr>
          </a:p>
        </p:txBody>
      </p:sp>
      <p:sp>
        <p:nvSpPr>
          <p:cNvPr id="5" name="Slide Number Placeholder 4">
            <a:extLst>
              <a:ext uri="{FF2B5EF4-FFF2-40B4-BE49-F238E27FC236}">
                <a16:creationId xmlns:a16="http://schemas.microsoft.com/office/drawing/2014/main" id="{2FF2C986-2EBD-4DA8-B9F5-D2C0AD664512}"/>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20</a:t>
            </a:fld>
            <a:endParaRPr lang="en-US" sz="1000">
              <a:solidFill>
                <a:srgbClr val="FFFFFF"/>
              </a:solidFill>
            </a:endParaRPr>
          </a:p>
        </p:txBody>
      </p:sp>
    </p:spTree>
    <p:extLst>
      <p:ext uri="{BB962C8B-B14F-4D97-AF65-F5344CB8AC3E}">
        <p14:creationId xmlns:p14="http://schemas.microsoft.com/office/powerpoint/2010/main" val="2524539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B7325D7-2766-4665-8F54-D64DE67700AB}"/>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Historical Life Expectancy Data - US</a:t>
            </a:r>
          </a:p>
        </p:txBody>
      </p:sp>
      <p:sp>
        <p:nvSpPr>
          <p:cNvPr id="1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6CF3B906-C24E-4A6C-8E6A-23E18FDA3B29}"/>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1950 – 68.14</a:t>
            </a:r>
          </a:p>
          <a:p>
            <a:r>
              <a:rPr lang="en-US" sz="2400" dirty="0">
                <a:solidFill>
                  <a:srgbClr val="FEFFFF"/>
                </a:solidFill>
              </a:rPr>
              <a:t>1960 – 69.84</a:t>
            </a:r>
          </a:p>
          <a:p>
            <a:r>
              <a:rPr lang="en-US" sz="2400" dirty="0">
                <a:solidFill>
                  <a:srgbClr val="FEFFFF"/>
                </a:solidFill>
              </a:rPr>
              <a:t>1970 – 70.78</a:t>
            </a:r>
          </a:p>
          <a:p>
            <a:r>
              <a:rPr lang="en-US" sz="2400" dirty="0">
                <a:solidFill>
                  <a:srgbClr val="FEFFFF"/>
                </a:solidFill>
              </a:rPr>
              <a:t>1980 – 73.70</a:t>
            </a:r>
          </a:p>
          <a:p>
            <a:r>
              <a:rPr lang="en-US" sz="2400" dirty="0">
                <a:solidFill>
                  <a:srgbClr val="FEFFFF"/>
                </a:solidFill>
              </a:rPr>
              <a:t>1990 – 75.19</a:t>
            </a:r>
          </a:p>
          <a:p>
            <a:r>
              <a:rPr lang="en-US" sz="2400" dirty="0">
                <a:solidFill>
                  <a:srgbClr val="FEFFFF"/>
                </a:solidFill>
              </a:rPr>
              <a:t>2000 – 76.75</a:t>
            </a:r>
          </a:p>
          <a:p>
            <a:r>
              <a:rPr lang="en-US" sz="2400" dirty="0">
                <a:solidFill>
                  <a:srgbClr val="FEFFFF"/>
                </a:solidFill>
              </a:rPr>
              <a:t>2010 – 78.49</a:t>
            </a:r>
          </a:p>
          <a:p>
            <a:r>
              <a:rPr lang="en-US" sz="2400" dirty="0">
                <a:solidFill>
                  <a:srgbClr val="FEFFFF"/>
                </a:solidFill>
              </a:rPr>
              <a:t>2020 – 76.99</a:t>
            </a:r>
          </a:p>
          <a:p>
            <a:r>
              <a:rPr lang="en-US" sz="2400" dirty="0">
                <a:solidFill>
                  <a:srgbClr val="FEFFFF"/>
                </a:solidFill>
              </a:rPr>
              <a:t>2021 – 76.60</a:t>
            </a:r>
          </a:p>
        </p:txBody>
      </p:sp>
      <p:sp>
        <p:nvSpPr>
          <p:cNvPr id="6" name="Slide Number Placeholder 5">
            <a:extLst>
              <a:ext uri="{FF2B5EF4-FFF2-40B4-BE49-F238E27FC236}">
                <a16:creationId xmlns:a16="http://schemas.microsoft.com/office/drawing/2014/main" id="{78ADCB81-3E86-448D-A728-7C39CD4C93F3}"/>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21</a:t>
            </a:fld>
            <a:endParaRPr lang="en-US" sz="1000">
              <a:solidFill>
                <a:srgbClr val="FFFFFF"/>
              </a:solidFill>
            </a:endParaRPr>
          </a:p>
        </p:txBody>
      </p:sp>
    </p:spTree>
    <p:extLst>
      <p:ext uri="{BB962C8B-B14F-4D97-AF65-F5344CB8AC3E}">
        <p14:creationId xmlns:p14="http://schemas.microsoft.com/office/powerpoint/2010/main" val="1417642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BF07181-33BB-4201-BF49-3D25FB903031}"/>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Interesting Facts About Longevity</a:t>
            </a:r>
          </a:p>
        </p:txBody>
      </p:sp>
      <p:sp>
        <p:nvSpPr>
          <p:cNvPr id="1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D6FE1900-DB41-499C-950E-167CD97E0800}"/>
              </a:ext>
            </a:extLst>
          </p:cNvPr>
          <p:cNvSpPr>
            <a:spLocks noGrp="1"/>
          </p:cNvSpPr>
          <p:nvPr>
            <p:ph idx="1"/>
          </p:nvPr>
        </p:nvSpPr>
        <p:spPr>
          <a:xfrm>
            <a:off x="5221862" y="1719618"/>
            <a:ext cx="5948831" cy="4334629"/>
          </a:xfrm>
        </p:spPr>
        <p:txBody>
          <a:bodyPr anchor="ctr">
            <a:normAutofit/>
          </a:bodyPr>
          <a:lstStyle/>
          <a:p>
            <a:r>
              <a:rPr lang="en-US" sz="2000" dirty="0">
                <a:solidFill>
                  <a:srgbClr val="FEFFFF"/>
                </a:solidFill>
              </a:rPr>
              <a:t>Life expectancy has doubled over the past 150 years</a:t>
            </a:r>
          </a:p>
          <a:p>
            <a:r>
              <a:rPr lang="en-US" sz="2000" dirty="0">
                <a:solidFill>
                  <a:srgbClr val="FEFFFF"/>
                </a:solidFill>
              </a:rPr>
              <a:t>Over 85 years old is the fastest growing segment of the population</a:t>
            </a:r>
          </a:p>
          <a:p>
            <a:r>
              <a:rPr lang="en-US" sz="2000" dirty="0">
                <a:solidFill>
                  <a:srgbClr val="FEFFFF"/>
                </a:solidFill>
              </a:rPr>
              <a:t>Women born in South Korea in 2030 are expected to have an average life expectancy of 90 years</a:t>
            </a:r>
          </a:p>
          <a:p>
            <a:r>
              <a:rPr lang="en-US" sz="2000" dirty="0">
                <a:solidFill>
                  <a:srgbClr val="FEFFFF"/>
                </a:solidFill>
              </a:rPr>
              <a:t>One third of babies born in the UK in 2013 are expected to live to 100</a:t>
            </a:r>
          </a:p>
          <a:p>
            <a:r>
              <a:rPr lang="en-US" sz="2000" dirty="0">
                <a:solidFill>
                  <a:srgbClr val="FEFFFF"/>
                </a:solidFill>
              </a:rPr>
              <a:t>The estimated US centenarian population in 1830 was 539 (75,000 today) </a:t>
            </a:r>
          </a:p>
          <a:p>
            <a:r>
              <a:rPr lang="en-US" sz="2000" dirty="0">
                <a:solidFill>
                  <a:srgbClr val="FEFFFF"/>
                </a:solidFill>
              </a:rPr>
              <a:t>The estimated world centenarian population was 95,000 in 1995, 451,000 in 2015 and will grow to 3.7 million in 2050</a:t>
            </a:r>
          </a:p>
          <a:p>
            <a:endParaRPr lang="en-US" sz="2000" dirty="0">
              <a:solidFill>
                <a:srgbClr val="FEFFFF"/>
              </a:solidFill>
            </a:endParaRPr>
          </a:p>
        </p:txBody>
      </p:sp>
      <p:sp>
        <p:nvSpPr>
          <p:cNvPr id="6" name="Slide Number Placeholder 5">
            <a:extLst>
              <a:ext uri="{FF2B5EF4-FFF2-40B4-BE49-F238E27FC236}">
                <a16:creationId xmlns:a16="http://schemas.microsoft.com/office/drawing/2014/main" id="{821730C3-D71A-465A-B986-DE83C9DD0AE5}"/>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22</a:t>
            </a:fld>
            <a:endParaRPr lang="en-US" sz="1000">
              <a:solidFill>
                <a:srgbClr val="FFFFFF"/>
              </a:solidFill>
            </a:endParaRPr>
          </a:p>
        </p:txBody>
      </p:sp>
    </p:spTree>
    <p:extLst>
      <p:ext uri="{BB962C8B-B14F-4D97-AF65-F5344CB8AC3E}">
        <p14:creationId xmlns:p14="http://schemas.microsoft.com/office/powerpoint/2010/main" val="4225711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013C8A7-505E-4EBA-B5D2-9BD0FC34F94A}"/>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Facts About Dementia</a:t>
            </a:r>
          </a:p>
        </p:txBody>
      </p:sp>
      <p:sp>
        <p:nvSpPr>
          <p:cNvPr id="1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5033AD88-36B6-4773-AE35-E4FE068A107E}"/>
              </a:ext>
            </a:extLst>
          </p:cNvPr>
          <p:cNvSpPr>
            <a:spLocks noGrp="1"/>
          </p:cNvSpPr>
          <p:nvPr>
            <p:ph idx="1"/>
          </p:nvPr>
        </p:nvSpPr>
        <p:spPr>
          <a:xfrm>
            <a:off x="5221862" y="1719618"/>
            <a:ext cx="5948831" cy="4334629"/>
          </a:xfrm>
        </p:spPr>
        <p:txBody>
          <a:bodyPr anchor="ctr">
            <a:normAutofit/>
          </a:bodyPr>
          <a:lstStyle/>
          <a:p>
            <a:r>
              <a:rPr lang="en-US" sz="2200" dirty="0">
                <a:solidFill>
                  <a:srgbClr val="FEFFFF"/>
                </a:solidFill>
              </a:rPr>
              <a:t>Worldwide population of dementia is 46 million</a:t>
            </a:r>
          </a:p>
          <a:p>
            <a:r>
              <a:rPr lang="en-US" sz="2200" dirty="0">
                <a:solidFill>
                  <a:srgbClr val="FEFFFF"/>
                </a:solidFill>
              </a:rPr>
              <a:t>By 2050, the expected worldwide population of dementia will be 130 million</a:t>
            </a:r>
          </a:p>
          <a:p>
            <a:r>
              <a:rPr lang="en-US" sz="2200" dirty="0">
                <a:solidFill>
                  <a:srgbClr val="FEFFFF"/>
                </a:solidFill>
              </a:rPr>
              <a:t>A new case of dementia is diagnosed every 3 seconds</a:t>
            </a:r>
          </a:p>
          <a:p>
            <a:r>
              <a:rPr lang="en-US" sz="2200" dirty="0">
                <a:solidFill>
                  <a:srgbClr val="FEFFFF"/>
                </a:solidFill>
              </a:rPr>
              <a:t>Estimated that 5% - 8% of those over 65 have dementia</a:t>
            </a:r>
          </a:p>
          <a:p>
            <a:r>
              <a:rPr lang="en-US" sz="2200" dirty="0">
                <a:solidFill>
                  <a:srgbClr val="FEFFFF"/>
                </a:solidFill>
              </a:rPr>
              <a:t>About 47% of those over 85 have dementia </a:t>
            </a:r>
          </a:p>
          <a:p>
            <a:r>
              <a:rPr lang="en-US" sz="2200" dirty="0">
                <a:solidFill>
                  <a:srgbClr val="FEFFFF"/>
                </a:solidFill>
              </a:rPr>
              <a:t>An estimated 5.8 million Americans have dementia today and an estimate of 14 million will have dementia in 2060</a:t>
            </a:r>
          </a:p>
          <a:p>
            <a:endParaRPr lang="en-US" sz="2200" dirty="0">
              <a:solidFill>
                <a:srgbClr val="FEFFFF"/>
              </a:solidFill>
            </a:endParaRPr>
          </a:p>
        </p:txBody>
      </p:sp>
      <p:sp>
        <p:nvSpPr>
          <p:cNvPr id="6" name="Slide Number Placeholder 5">
            <a:extLst>
              <a:ext uri="{FF2B5EF4-FFF2-40B4-BE49-F238E27FC236}">
                <a16:creationId xmlns:a16="http://schemas.microsoft.com/office/drawing/2014/main" id="{129941E1-B66C-4AD3-814B-0F27AB7ADE32}"/>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23</a:t>
            </a:fld>
            <a:endParaRPr lang="en-US" sz="1000">
              <a:solidFill>
                <a:srgbClr val="FFFFFF"/>
              </a:solidFill>
            </a:endParaRPr>
          </a:p>
        </p:txBody>
      </p:sp>
    </p:spTree>
    <p:extLst>
      <p:ext uri="{BB962C8B-B14F-4D97-AF65-F5344CB8AC3E}">
        <p14:creationId xmlns:p14="http://schemas.microsoft.com/office/powerpoint/2010/main" val="2599580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49B139-D93A-4A1E-82F1-45321B803926}"/>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Generations That Report Mental Health </a:t>
            </a:r>
            <a:br>
              <a:rPr lang="en-US" sz="4000">
                <a:solidFill>
                  <a:srgbClr val="FFFFFF"/>
                </a:solidFill>
              </a:rPr>
            </a:br>
            <a:r>
              <a:rPr lang="en-US" sz="4000">
                <a:solidFill>
                  <a:srgbClr val="FFFFFF"/>
                </a:solidFill>
              </a:rPr>
              <a:t>Is Good or Excellent (percentage)</a:t>
            </a:r>
          </a:p>
        </p:txBody>
      </p:sp>
      <p:sp>
        <p:nvSpPr>
          <p:cNvPr id="17"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8F30FB32-FBF1-4633-B966-E23133785318}"/>
              </a:ext>
            </a:extLst>
          </p:cNvPr>
          <p:cNvSpPr>
            <a:spLocks noGrp="1"/>
          </p:cNvSpPr>
          <p:nvPr>
            <p:ph idx="1"/>
          </p:nvPr>
        </p:nvSpPr>
        <p:spPr>
          <a:xfrm>
            <a:off x="5221862" y="1719618"/>
            <a:ext cx="5948831" cy="4334629"/>
          </a:xfrm>
        </p:spPr>
        <p:txBody>
          <a:bodyPr anchor="ctr">
            <a:normAutofit/>
          </a:bodyPr>
          <a:lstStyle/>
          <a:p>
            <a:pPr marL="0" indent="0">
              <a:buNone/>
            </a:pPr>
            <a:endParaRPr lang="en-US" sz="2400" dirty="0">
              <a:solidFill>
                <a:srgbClr val="FEFFFF"/>
              </a:solidFill>
            </a:endParaRPr>
          </a:p>
          <a:p>
            <a:r>
              <a:rPr lang="en-US" dirty="0">
                <a:solidFill>
                  <a:srgbClr val="FEFFFF"/>
                </a:solidFill>
              </a:rPr>
              <a:t>Baby Boomer	70%</a:t>
            </a:r>
          </a:p>
          <a:p>
            <a:r>
              <a:rPr lang="en-US" dirty="0">
                <a:solidFill>
                  <a:srgbClr val="FEFFFF"/>
                </a:solidFill>
              </a:rPr>
              <a:t>Generation X	51%</a:t>
            </a:r>
          </a:p>
          <a:p>
            <a:r>
              <a:rPr lang="en-US" dirty="0">
                <a:solidFill>
                  <a:srgbClr val="FEFFFF"/>
                </a:solidFill>
              </a:rPr>
              <a:t>Millennials		56%</a:t>
            </a:r>
          </a:p>
          <a:p>
            <a:r>
              <a:rPr lang="en-US" dirty="0">
                <a:solidFill>
                  <a:srgbClr val="FEFFFF"/>
                </a:solidFill>
              </a:rPr>
              <a:t>Generation Z	45%</a:t>
            </a:r>
          </a:p>
          <a:p>
            <a:endParaRPr lang="en-US" dirty="0">
              <a:solidFill>
                <a:srgbClr val="FEFFFF"/>
              </a:solidFill>
            </a:endParaRPr>
          </a:p>
          <a:p>
            <a:pPr marL="0" indent="0">
              <a:buNone/>
            </a:pPr>
            <a:r>
              <a:rPr lang="en-US" dirty="0">
                <a:solidFill>
                  <a:srgbClr val="FEFFFF"/>
                </a:solidFill>
              </a:rPr>
              <a:t>Source: American Psychological Association</a:t>
            </a:r>
          </a:p>
          <a:p>
            <a:endParaRPr lang="en-US" sz="2400" dirty="0">
              <a:solidFill>
                <a:srgbClr val="FEFFFF"/>
              </a:solidFill>
            </a:endParaRPr>
          </a:p>
        </p:txBody>
      </p:sp>
      <p:sp>
        <p:nvSpPr>
          <p:cNvPr id="4" name="Slide Number Placeholder 3">
            <a:extLst>
              <a:ext uri="{FF2B5EF4-FFF2-40B4-BE49-F238E27FC236}">
                <a16:creationId xmlns:a16="http://schemas.microsoft.com/office/drawing/2014/main" id="{610C42AC-BEE3-4784-9A59-0AD02CF96426}"/>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24</a:t>
            </a:fld>
            <a:endParaRPr lang="en-US" sz="1000">
              <a:solidFill>
                <a:srgbClr val="FFFFFF"/>
              </a:solidFill>
            </a:endParaRPr>
          </a:p>
        </p:txBody>
      </p:sp>
    </p:spTree>
    <p:extLst>
      <p:ext uri="{BB962C8B-B14F-4D97-AF65-F5344CB8AC3E}">
        <p14:creationId xmlns:p14="http://schemas.microsoft.com/office/powerpoint/2010/main" val="691203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451B50-9694-4F81-BDAB-9DB9418E9734}"/>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Other Factors About Mental Illness</a:t>
            </a:r>
          </a:p>
        </p:txBody>
      </p:sp>
      <p:sp>
        <p:nvSpPr>
          <p:cNvPr id="1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DB9F5208-9178-435E-8968-1027410A35D8}"/>
              </a:ext>
            </a:extLst>
          </p:cNvPr>
          <p:cNvSpPr>
            <a:spLocks noGrp="1"/>
          </p:cNvSpPr>
          <p:nvPr>
            <p:ph idx="1"/>
          </p:nvPr>
        </p:nvSpPr>
        <p:spPr>
          <a:xfrm>
            <a:off x="5221862" y="1719618"/>
            <a:ext cx="5948831" cy="4334629"/>
          </a:xfrm>
        </p:spPr>
        <p:txBody>
          <a:bodyPr anchor="ctr">
            <a:normAutofit/>
          </a:bodyPr>
          <a:lstStyle/>
          <a:p>
            <a:r>
              <a:rPr lang="en-US" sz="2000">
                <a:solidFill>
                  <a:srgbClr val="FEFFFF"/>
                </a:solidFill>
              </a:rPr>
              <a:t>Higher levels of stigma surrounding mental illness or depression in older adults</a:t>
            </a:r>
          </a:p>
          <a:p>
            <a:r>
              <a:rPr lang="en-US" sz="2000">
                <a:solidFill>
                  <a:srgbClr val="FEFFFF"/>
                </a:solidFill>
              </a:rPr>
              <a:t>Pandemic has caused a significant increase in depression in all generations</a:t>
            </a:r>
          </a:p>
          <a:p>
            <a:r>
              <a:rPr lang="en-US" sz="2000">
                <a:solidFill>
                  <a:srgbClr val="FEFFFF"/>
                </a:solidFill>
              </a:rPr>
              <a:t>Generation Z has reported higher rates of depression than previous generations but are more likely to seek help</a:t>
            </a:r>
          </a:p>
          <a:p>
            <a:r>
              <a:rPr lang="en-US" sz="2000">
                <a:solidFill>
                  <a:srgbClr val="FEFFFF"/>
                </a:solidFill>
              </a:rPr>
              <a:t>Anxious and depressed youth are increasingly given multiple and powerful pharmaceuticals </a:t>
            </a:r>
          </a:p>
          <a:p>
            <a:r>
              <a:rPr lang="en-US" sz="2000">
                <a:solidFill>
                  <a:srgbClr val="FEFFFF"/>
                </a:solidFill>
              </a:rPr>
              <a:t>37% of Generation Z has sought help from a mental health professional</a:t>
            </a:r>
          </a:p>
          <a:p>
            <a:r>
              <a:rPr lang="en-US" sz="2000">
                <a:solidFill>
                  <a:srgbClr val="FEFFFF"/>
                </a:solidFill>
              </a:rPr>
              <a:t>The right treatment might include therapy and proper medication</a:t>
            </a:r>
          </a:p>
        </p:txBody>
      </p:sp>
      <p:sp>
        <p:nvSpPr>
          <p:cNvPr id="6" name="Slide Number Placeholder 5">
            <a:extLst>
              <a:ext uri="{FF2B5EF4-FFF2-40B4-BE49-F238E27FC236}">
                <a16:creationId xmlns:a16="http://schemas.microsoft.com/office/drawing/2014/main" id="{6E504B7C-06B4-4541-9408-397B3DD3BC4B}"/>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25</a:t>
            </a:fld>
            <a:endParaRPr lang="en-US" sz="1000">
              <a:solidFill>
                <a:srgbClr val="FFFFFF"/>
              </a:solidFill>
            </a:endParaRPr>
          </a:p>
        </p:txBody>
      </p:sp>
    </p:spTree>
    <p:extLst>
      <p:ext uri="{BB962C8B-B14F-4D97-AF65-F5344CB8AC3E}">
        <p14:creationId xmlns:p14="http://schemas.microsoft.com/office/powerpoint/2010/main" val="2377454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546A692-5B0D-44CC-A9B6-E9D5286D7E9E}"/>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Maximum Monthly Social Security Benefit </a:t>
            </a:r>
            <a:br>
              <a:rPr lang="en-US" sz="4000">
                <a:solidFill>
                  <a:srgbClr val="FFFFFF"/>
                </a:solidFill>
              </a:rPr>
            </a:br>
            <a:r>
              <a:rPr lang="en-US" sz="4000">
                <a:solidFill>
                  <a:srgbClr val="FFFFFF"/>
                </a:solidFill>
              </a:rPr>
              <a:t>in 2022</a:t>
            </a:r>
          </a:p>
        </p:txBody>
      </p:sp>
      <p:sp>
        <p:nvSpPr>
          <p:cNvPr id="17"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F1175307-71A3-474E-97E6-D6676A51706E}"/>
              </a:ext>
            </a:extLst>
          </p:cNvPr>
          <p:cNvSpPr>
            <a:spLocks noGrp="1"/>
          </p:cNvSpPr>
          <p:nvPr>
            <p:ph idx="1"/>
          </p:nvPr>
        </p:nvSpPr>
        <p:spPr>
          <a:xfrm>
            <a:off x="5221862" y="1719618"/>
            <a:ext cx="5948831" cy="4334629"/>
          </a:xfrm>
        </p:spPr>
        <p:txBody>
          <a:bodyPr anchor="ctr">
            <a:normAutofit/>
          </a:bodyPr>
          <a:lstStyle/>
          <a:p>
            <a:pPr marL="0" indent="0">
              <a:buNone/>
            </a:pPr>
            <a:r>
              <a:rPr lang="en-US" dirty="0">
                <a:solidFill>
                  <a:srgbClr val="FEFFFF"/>
                </a:solidFill>
              </a:rPr>
              <a:t>AGE</a:t>
            </a:r>
          </a:p>
          <a:p>
            <a:r>
              <a:rPr lang="en-US" dirty="0">
                <a:solidFill>
                  <a:srgbClr val="FEFFFF"/>
                </a:solidFill>
              </a:rPr>
              <a:t>62		$2,364</a:t>
            </a:r>
          </a:p>
          <a:p>
            <a:r>
              <a:rPr lang="en-US" dirty="0">
                <a:solidFill>
                  <a:srgbClr val="FEFFFF"/>
                </a:solidFill>
              </a:rPr>
              <a:t>66		$3,240	</a:t>
            </a:r>
          </a:p>
          <a:p>
            <a:r>
              <a:rPr lang="en-US" dirty="0">
                <a:solidFill>
                  <a:srgbClr val="FEFFFF"/>
                </a:solidFill>
              </a:rPr>
              <a:t>70		$4,194</a:t>
            </a:r>
          </a:p>
          <a:p>
            <a:endParaRPr lang="en-US" sz="2400" dirty="0">
              <a:solidFill>
                <a:srgbClr val="FEFFFF"/>
              </a:solidFill>
            </a:endParaRPr>
          </a:p>
        </p:txBody>
      </p:sp>
      <p:sp>
        <p:nvSpPr>
          <p:cNvPr id="4" name="Slide Number Placeholder 3">
            <a:extLst>
              <a:ext uri="{FF2B5EF4-FFF2-40B4-BE49-F238E27FC236}">
                <a16:creationId xmlns:a16="http://schemas.microsoft.com/office/drawing/2014/main" id="{7B9B4F15-3992-4245-9D34-39A9BDF1EEDB}"/>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26</a:t>
            </a:fld>
            <a:endParaRPr lang="en-US" sz="1000">
              <a:solidFill>
                <a:srgbClr val="FFFFFF"/>
              </a:solidFill>
            </a:endParaRPr>
          </a:p>
        </p:txBody>
      </p:sp>
    </p:spTree>
    <p:extLst>
      <p:ext uri="{BB962C8B-B14F-4D97-AF65-F5344CB8AC3E}">
        <p14:creationId xmlns:p14="http://schemas.microsoft.com/office/powerpoint/2010/main" val="4056932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812C89D-EF9C-470C-8F97-0E988DD2050A}"/>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The Current Status of Social Security</a:t>
            </a:r>
          </a:p>
        </p:txBody>
      </p:sp>
      <p:sp>
        <p:nvSpPr>
          <p:cNvPr id="1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9653DBEB-CCB9-4621-B799-EE730159F4BB}"/>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More than $1 trillion of Social Security benefits were paid to 65 million recipients in 2020</a:t>
            </a:r>
          </a:p>
          <a:p>
            <a:r>
              <a:rPr lang="en-US" sz="2400" dirty="0">
                <a:solidFill>
                  <a:srgbClr val="FEFFFF"/>
                </a:solidFill>
              </a:rPr>
              <a:t>Since 2010, the system brings in less revenue than pays out in benefits, with the shortfall paid from reserves</a:t>
            </a:r>
          </a:p>
          <a:p>
            <a:r>
              <a:rPr lang="en-US" sz="2400" dirty="0">
                <a:solidFill>
                  <a:srgbClr val="FEFFFF"/>
                </a:solidFill>
              </a:rPr>
              <a:t>Under the current laws, the funds for Social Security will be exhausted in 2034 - if so, benefits must be cut by 22%</a:t>
            </a:r>
          </a:p>
          <a:p>
            <a:endParaRPr lang="en-US" sz="2400" dirty="0">
              <a:solidFill>
                <a:srgbClr val="FEFFFF"/>
              </a:solidFill>
            </a:endParaRPr>
          </a:p>
          <a:p>
            <a:pPr marL="0" indent="0">
              <a:buNone/>
            </a:pPr>
            <a:r>
              <a:rPr lang="en-US" sz="2400" dirty="0">
                <a:solidFill>
                  <a:srgbClr val="FEFFFF"/>
                </a:solidFill>
              </a:rPr>
              <a:t>Source: 2021 Social Security Trustee’s Report</a:t>
            </a:r>
          </a:p>
        </p:txBody>
      </p:sp>
      <p:sp>
        <p:nvSpPr>
          <p:cNvPr id="6" name="Slide Number Placeholder 5">
            <a:extLst>
              <a:ext uri="{FF2B5EF4-FFF2-40B4-BE49-F238E27FC236}">
                <a16:creationId xmlns:a16="http://schemas.microsoft.com/office/drawing/2014/main" id="{D7933762-8E23-4513-9FE4-7AA2F24C606F}"/>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27</a:t>
            </a:fld>
            <a:endParaRPr lang="en-US" sz="1000">
              <a:solidFill>
                <a:srgbClr val="FFFFFF"/>
              </a:solidFill>
            </a:endParaRPr>
          </a:p>
        </p:txBody>
      </p:sp>
    </p:spTree>
    <p:extLst>
      <p:ext uri="{BB962C8B-B14F-4D97-AF65-F5344CB8AC3E}">
        <p14:creationId xmlns:p14="http://schemas.microsoft.com/office/powerpoint/2010/main" val="1054643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CF1A84F-E619-4DEF-86A1-A3510A8FE477}"/>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Possible Ways to Save Social Security</a:t>
            </a:r>
          </a:p>
        </p:txBody>
      </p:sp>
      <p:sp>
        <p:nvSpPr>
          <p:cNvPr id="1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3F6BEE8D-B06E-46EE-A769-5B31A677A8D2}"/>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Increase the retirement age</a:t>
            </a:r>
          </a:p>
          <a:p>
            <a:r>
              <a:rPr lang="en-US" sz="2400" dirty="0">
                <a:solidFill>
                  <a:srgbClr val="FEFFFF"/>
                </a:solidFill>
              </a:rPr>
              <a:t>Increase the payroll tax (6.2%)</a:t>
            </a:r>
          </a:p>
          <a:p>
            <a:r>
              <a:rPr lang="en-US" sz="2400" dirty="0">
                <a:solidFill>
                  <a:srgbClr val="FEFFFF"/>
                </a:solidFill>
              </a:rPr>
              <a:t>Increase the cap of income subject to the payroll tax</a:t>
            </a:r>
          </a:p>
          <a:p>
            <a:r>
              <a:rPr lang="en-US" sz="2400" dirty="0">
                <a:solidFill>
                  <a:srgbClr val="FEFFFF"/>
                </a:solidFill>
              </a:rPr>
              <a:t>If the payroll cap is eliminated, it is estimated that this would reduce between one-half to two-thirds of the shortfall </a:t>
            </a:r>
          </a:p>
        </p:txBody>
      </p:sp>
      <p:sp>
        <p:nvSpPr>
          <p:cNvPr id="6" name="Slide Number Placeholder 5">
            <a:extLst>
              <a:ext uri="{FF2B5EF4-FFF2-40B4-BE49-F238E27FC236}">
                <a16:creationId xmlns:a16="http://schemas.microsoft.com/office/drawing/2014/main" id="{DD00C338-98A6-40C0-9110-8DAD5057F1E8}"/>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28</a:t>
            </a:fld>
            <a:endParaRPr lang="en-US" sz="1000">
              <a:solidFill>
                <a:srgbClr val="FFFFFF"/>
              </a:solidFill>
            </a:endParaRPr>
          </a:p>
        </p:txBody>
      </p:sp>
    </p:spTree>
    <p:extLst>
      <p:ext uri="{BB962C8B-B14F-4D97-AF65-F5344CB8AC3E}">
        <p14:creationId xmlns:p14="http://schemas.microsoft.com/office/powerpoint/2010/main" val="1724398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77DA91AD-AE36-4E1D-ADCA-AE8D629F5E21}"/>
              </a:ext>
            </a:extLst>
          </p:cNvPr>
          <p:cNvSpPr>
            <a:spLocks noGrp="1"/>
          </p:cNvSpPr>
          <p:nvPr>
            <p:ph idx="1"/>
          </p:nvPr>
        </p:nvSpPr>
        <p:spPr>
          <a:xfrm>
            <a:off x="5221862" y="58724"/>
            <a:ext cx="5948831" cy="5995524"/>
          </a:xfrm>
        </p:spPr>
        <p:txBody>
          <a:bodyPr anchor="ctr">
            <a:normAutofit/>
          </a:bodyPr>
          <a:lstStyle/>
          <a:p>
            <a:pPr marL="0" indent="0">
              <a:buNone/>
            </a:pPr>
            <a:endParaRPr lang="en-US" sz="2400" dirty="0">
              <a:solidFill>
                <a:srgbClr val="FEFFFF"/>
              </a:solidFill>
            </a:endParaRPr>
          </a:p>
          <a:p>
            <a:pPr marL="0" indent="0">
              <a:buNone/>
            </a:pPr>
            <a:endParaRPr lang="en-US" sz="2400" dirty="0">
              <a:solidFill>
                <a:srgbClr val="FEFFFF"/>
              </a:solidFill>
            </a:endParaRPr>
          </a:p>
          <a:p>
            <a:pPr marL="0" indent="0">
              <a:buNone/>
            </a:pPr>
            <a:endParaRPr lang="en-US" sz="2400" dirty="0">
              <a:solidFill>
                <a:srgbClr val="FEFFFF"/>
              </a:solidFill>
            </a:endParaRPr>
          </a:p>
          <a:p>
            <a:pPr marL="0" indent="0">
              <a:spcBef>
                <a:spcPct val="0"/>
              </a:spcBef>
              <a:buNone/>
            </a:pPr>
            <a:r>
              <a:rPr lang="en-US" sz="3000" dirty="0">
                <a:solidFill>
                  <a:srgbClr val="FEFFFF"/>
                </a:solidFill>
                <a:latin typeface="+mj-lt"/>
                <a:ea typeface="+mj-ea"/>
                <a:cs typeface="+mj-cs"/>
              </a:rPr>
              <a:t>SECTION III.	</a:t>
            </a:r>
            <a:r>
              <a:rPr lang="en-US" sz="3000">
                <a:solidFill>
                  <a:srgbClr val="FEFFFF"/>
                </a:solidFill>
                <a:latin typeface="+mj-lt"/>
                <a:ea typeface="+mj-ea"/>
                <a:cs typeface="+mj-cs"/>
              </a:rPr>
              <a:t>ESTATE </a:t>
            </a:r>
            <a:r>
              <a:rPr lang="en-US" sz="3000" dirty="0">
                <a:solidFill>
                  <a:srgbClr val="FEFFFF"/>
                </a:solidFill>
                <a:latin typeface="+mj-lt"/>
                <a:ea typeface="+mj-ea"/>
                <a:cs typeface="+mj-cs"/>
              </a:rPr>
              <a:t>PLANNING AND 	</a:t>
            </a:r>
            <a:r>
              <a:rPr lang="en-US" sz="3000">
                <a:solidFill>
                  <a:srgbClr val="FEFFFF"/>
                </a:solidFill>
                <a:latin typeface="+mj-lt"/>
                <a:ea typeface="+mj-ea"/>
                <a:cs typeface="+mj-cs"/>
              </a:rPr>
              <a:t>		TRUST </a:t>
            </a:r>
            <a:r>
              <a:rPr lang="en-US" sz="3000" dirty="0">
                <a:solidFill>
                  <a:srgbClr val="FEFFFF"/>
                </a:solidFill>
                <a:latin typeface="+mj-lt"/>
                <a:ea typeface="+mj-ea"/>
                <a:cs typeface="+mj-cs"/>
              </a:rPr>
              <a:t>ADMINISTRATION 	</a:t>
            </a:r>
            <a:r>
              <a:rPr lang="en-US" sz="3000">
                <a:solidFill>
                  <a:srgbClr val="FEFFFF"/>
                </a:solidFill>
                <a:latin typeface="+mj-lt"/>
                <a:ea typeface="+mj-ea"/>
                <a:cs typeface="+mj-cs"/>
              </a:rPr>
              <a:t>	TODAY</a:t>
            </a:r>
            <a:endParaRPr lang="en-US" sz="3000" dirty="0">
              <a:solidFill>
                <a:srgbClr val="FEFFFF"/>
              </a:solidFill>
              <a:latin typeface="+mj-lt"/>
              <a:ea typeface="+mj-ea"/>
              <a:cs typeface="+mj-cs"/>
            </a:endParaRPr>
          </a:p>
        </p:txBody>
      </p:sp>
      <p:sp>
        <p:nvSpPr>
          <p:cNvPr id="5" name="Slide Number Placeholder 4">
            <a:extLst>
              <a:ext uri="{FF2B5EF4-FFF2-40B4-BE49-F238E27FC236}">
                <a16:creationId xmlns:a16="http://schemas.microsoft.com/office/drawing/2014/main" id="{6C916039-4FDA-460E-91E7-023C628EE7C3}"/>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29</a:t>
            </a:fld>
            <a:endParaRPr lang="en-US" sz="1000">
              <a:solidFill>
                <a:srgbClr val="FFFFFF"/>
              </a:solidFill>
            </a:endParaRPr>
          </a:p>
        </p:txBody>
      </p:sp>
    </p:spTree>
    <p:extLst>
      <p:ext uri="{BB962C8B-B14F-4D97-AF65-F5344CB8AC3E}">
        <p14:creationId xmlns:p14="http://schemas.microsoft.com/office/powerpoint/2010/main" val="400110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Shape 15">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77DA91AD-AE36-4E1D-ADCA-AE8D629F5E21}"/>
              </a:ext>
            </a:extLst>
          </p:cNvPr>
          <p:cNvSpPr>
            <a:spLocks noGrp="1"/>
          </p:cNvSpPr>
          <p:nvPr>
            <p:ph idx="1"/>
          </p:nvPr>
        </p:nvSpPr>
        <p:spPr>
          <a:xfrm>
            <a:off x="5221862" y="1344472"/>
            <a:ext cx="5948831" cy="4709776"/>
          </a:xfrm>
        </p:spPr>
        <p:txBody>
          <a:bodyPr anchor="ctr">
            <a:normAutofit/>
          </a:bodyPr>
          <a:lstStyle/>
          <a:p>
            <a:pPr marL="0" indent="0">
              <a:spcBef>
                <a:spcPct val="0"/>
              </a:spcBef>
              <a:buNone/>
            </a:pPr>
            <a:r>
              <a:rPr lang="en-US" sz="3200" dirty="0">
                <a:solidFill>
                  <a:srgbClr val="FEFFFF"/>
                </a:solidFill>
                <a:latin typeface="+mj-lt"/>
                <a:ea typeface="+mj-ea"/>
                <a:cs typeface="+mj-cs"/>
              </a:rPr>
              <a:t>SECTION I. 	GENERATIONAL 				DIFFERENCES</a:t>
            </a:r>
          </a:p>
        </p:txBody>
      </p:sp>
      <p:sp>
        <p:nvSpPr>
          <p:cNvPr id="5" name="Slide Number Placeholder 4">
            <a:extLst>
              <a:ext uri="{FF2B5EF4-FFF2-40B4-BE49-F238E27FC236}">
                <a16:creationId xmlns:a16="http://schemas.microsoft.com/office/drawing/2014/main" id="{26F1D306-ABF9-443B-B91B-2A44EA68A5E8}"/>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3</a:t>
            </a:fld>
            <a:endParaRPr lang="en-US" sz="1000">
              <a:solidFill>
                <a:srgbClr val="FFFFFF"/>
              </a:solidFill>
            </a:endParaRPr>
          </a:p>
        </p:txBody>
      </p:sp>
    </p:spTree>
    <p:extLst>
      <p:ext uri="{BB962C8B-B14F-4D97-AF65-F5344CB8AC3E}">
        <p14:creationId xmlns:p14="http://schemas.microsoft.com/office/powerpoint/2010/main" val="539387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5258-E743-44A1-88FB-61CD44B33D0A}"/>
              </a:ext>
            </a:extLst>
          </p:cNvPr>
          <p:cNvSpPr>
            <a:spLocks noGrp="1"/>
          </p:cNvSpPr>
          <p:nvPr>
            <p:ph type="title"/>
          </p:nvPr>
        </p:nvSpPr>
        <p:spPr/>
        <p:txBody>
          <a:bodyPr/>
          <a:lstStyle/>
          <a:p>
            <a:r>
              <a:rPr lang="en-US" dirty="0"/>
              <a:t>Evolution of the Trust Document</a:t>
            </a:r>
          </a:p>
        </p:txBody>
      </p:sp>
      <p:sp>
        <p:nvSpPr>
          <p:cNvPr id="3" name="Text Placeholder 2">
            <a:extLst>
              <a:ext uri="{FF2B5EF4-FFF2-40B4-BE49-F238E27FC236}">
                <a16:creationId xmlns:a16="http://schemas.microsoft.com/office/drawing/2014/main" id="{716BE736-5E03-4EBE-B5A7-659EFF4BF7DD}"/>
              </a:ext>
            </a:extLst>
          </p:cNvPr>
          <p:cNvSpPr>
            <a:spLocks noGrp="1"/>
          </p:cNvSpPr>
          <p:nvPr>
            <p:ph type="body" idx="1"/>
          </p:nvPr>
        </p:nvSpPr>
        <p:spPr/>
        <p:txBody>
          <a:bodyPr/>
          <a:lstStyle/>
          <a:p>
            <a:r>
              <a:rPr lang="en-US" dirty="0"/>
              <a:t>Old</a:t>
            </a:r>
          </a:p>
        </p:txBody>
      </p:sp>
      <p:sp>
        <p:nvSpPr>
          <p:cNvPr id="4" name="Content Placeholder 3">
            <a:extLst>
              <a:ext uri="{FF2B5EF4-FFF2-40B4-BE49-F238E27FC236}">
                <a16:creationId xmlns:a16="http://schemas.microsoft.com/office/drawing/2014/main" id="{3CAA4431-1203-4941-B0F4-227A03BD4132}"/>
              </a:ext>
            </a:extLst>
          </p:cNvPr>
          <p:cNvSpPr>
            <a:spLocks noGrp="1"/>
          </p:cNvSpPr>
          <p:nvPr>
            <p:ph sz="half" idx="2"/>
          </p:nvPr>
        </p:nvSpPr>
        <p:spPr/>
        <p:txBody>
          <a:bodyPr>
            <a:normAutofit fontScale="62500" lnSpcReduction="20000"/>
          </a:bodyPr>
          <a:lstStyle/>
          <a:p>
            <a:r>
              <a:rPr lang="en-US" dirty="0"/>
              <a:t>Use of interested trustee - family member</a:t>
            </a:r>
          </a:p>
          <a:p>
            <a:r>
              <a:rPr lang="en-US" dirty="0"/>
              <a:t>Invasions for health, maintenance, education and support</a:t>
            </a:r>
          </a:p>
          <a:p>
            <a:r>
              <a:rPr lang="en-US" dirty="0"/>
              <a:t>Distributions at age attainments</a:t>
            </a:r>
          </a:p>
          <a:p>
            <a:r>
              <a:rPr lang="en-US" dirty="0"/>
              <a:t>No power to remove the trustee</a:t>
            </a:r>
          </a:p>
          <a:p>
            <a:r>
              <a:rPr lang="en-US" dirty="0"/>
              <a:t>Family not involved in trust administration</a:t>
            </a:r>
          </a:p>
        </p:txBody>
      </p:sp>
      <p:sp>
        <p:nvSpPr>
          <p:cNvPr id="5" name="Text Placeholder 4">
            <a:extLst>
              <a:ext uri="{FF2B5EF4-FFF2-40B4-BE49-F238E27FC236}">
                <a16:creationId xmlns:a16="http://schemas.microsoft.com/office/drawing/2014/main" id="{D3C9DF41-4967-4544-92B6-8E8D0BF9250E}"/>
              </a:ext>
            </a:extLst>
          </p:cNvPr>
          <p:cNvSpPr>
            <a:spLocks noGrp="1"/>
          </p:cNvSpPr>
          <p:nvPr>
            <p:ph type="body" sz="quarter" idx="3"/>
          </p:nvPr>
        </p:nvSpPr>
        <p:spPr/>
        <p:txBody>
          <a:bodyPr/>
          <a:lstStyle/>
          <a:p>
            <a:r>
              <a:rPr lang="en-US" dirty="0"/>
              <a:t>New</a:t>
            </a:r>
          </a:p>
        </p:txBody>
      </p:sp>
      <p:sp>
        <p:nvSpPr>
          <p:cNvPr id="6" name="Content Placeholder 5">
            <a:extLst>
              <a:ext uri="{FF2B5EF4-FFF2-40B4-BE49-F238E27FC236}">
                <a16:creationId xmlns:a16="http://schemas.microsoft.com/office/drawing/2014/main" id="{8810618B-3931-4FE8-9E8A-5E91FD2F262D}"/>
              </a:ext>
            </a:extLst>
          </p:cNvPr>
          <p:cNvSpPr>
            <a:spLocks noGrp="1"/>
          </p:cNvSpPr>
          <p:nvPr>
            <p:ph sz="quarter" idx="4"/>
          </p:nvPr>
        </p:nvSpPr>
        <p:spPr/>
        <p:txBody>
          <a:bodyPr>
            <a:normAutofit fontScale="62500" lnSpcReduction="20000"/>
          </a:bodyPr>
          <a:lstStyle/>
          <a:p>
            <a:r>
              <a:rPr lang="en-US" dirty="0"/>
              <a:t>Use of disinterested trustee</a:t>
            </a:r>
          </a:p>
          <a:p>
            <a:r>
              <a:rPr lang="en-US" dirty="0"/>
              <a:t>Complete discretion to invade income and principal to maximize asset protection</a:t>
            </a:r>
          </a:p>
          <a:p>
            <a:r>
              <a:rPr lang="en-US" dirty="0"/>
              <a:t>Fewer outright distributions at age attainments, or trustee’s power to withhold that distribution, if need be</a:t>
            </a:r>
          </a:p>
          <a:p>
            <a:r>
              <a:rPr lang="en-US" dirty="0"/>
              <a:t>Power to remove the trustee</a:t>
            </a:r>
          </a:p>
          <a:p>
            <a:r>
              <a:rPr lang="en-US" dirty="0"/>
              <a:t>Family named as co-trustees</a:t>
            </a:r>
          </a:p>
          <a:p>
            <a:r>
              <a:rPr lang="en-US" dirty="0"/>
              <a:t>More flexibility- trust protector, modification by state law, non judicial settlements, decant</a:t>
            </a:r>
          </a:p>
          <a:p>
            <a:r>
              <a:rPr lang="en-US" dirty="0"/>
              <a:t>Address ownership of digital assets</a:t>
            </a:r>
          </a:p>
          <a:p>
            <a:r>
              <a:rPr lang="en-US" dirty="0"/>
              <a:t>Increase use of Directed Trusts</a:t>
            </a:r>
          </a:p>
          <a:p>
            <a:r>
              <a:rPr lang="en-US" dirty="0"/>
              <a:t>Incentive Trusts</a:t>
            </a:r>
          </a:p>
        </p:txBody>
      </p:sp>
      <p:sp>
        <p:nvSpPr>
          <p:cNvPr id="9" name="Slide Number Placeholder 8">
            <a:extLst>
              <a:ext uri="{FF2B5EF4-FFF2-40B4-BE49-F238E27FC236}">
                <a16:creationId xmlns:a16="http://schemas.microsoft.com/office/drawing/2014/main" id="{F4A2165D-51EF-4E35-960B-860DEF6336A1}"/>
              </a:ext>
            </a:extLst>
          </p:cNvPr>
          <p:cNvSpPr>
            <a:spLocks noGrp="1"/>
          </p:cNvSpPr>
          <p:nvPr>
            <p:ph type="sldNum" sz="quarter" idx="12"/>
          </p:nvPr>
        </p:nvSpPr>
        <p:spPr/>
        <p:txBody>
          <a:bodyPr/>
          <a:lstStyle/>
          <a:p>
            <a:fld id="{96C323BA-A5C2-4879-AAFC-832A9362A16B}" type="slidenum">
              <a:rPr lang="en-US" smtClean="0"/>
              <a:t>30</a:t>
            </a:fld>
            <a:endParaRPr lang="en-US"/>
          </a:p>
        </p:txBody>
      </p:sp>
    </p:spTree>
    <p:extLst>
      <p:ext uri="{BB962C8B-B14F-4D97-AF65-F5344CB8AC3E}">
        <p14:creationId xmlns:p14="http://schemas.microsoft.com/office/powerpoint/2010/main" val="3053278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AD72-7EB3-4CB9-B042-BC1EB5226A1A}"/>
              </a:ext>
            </a:extLst>
          </p:cNvPr>
          <p:cNvSpPr>
            <a:spLocks noGrp="1"/>
          </p:cNvSpPr>
          <p:nvPr>
            <p:ph type="title"/>
          </p:nvPr>
        </p:nvSpPr>
        <p:spPr/>
        <p:txBody>
          <a:bodyPr/>
          <a:lstStyle/>
          <a:p>
            <a:r>
              <a:rPr lang="en-US" dirty="0"/>
              <a:t>Evolution of the Trust Experience</a:t>
            </a:r>
          </a:p>
        </p:txBody>
      </p:sp>
      <p:sp>
        <p:nvSpPr>
          <p:cNvPr id="3" name="Text Placeholder 2">
            <a:extLst>
              <a:ext uri="{FF2B5EF4-FFF2-40B4-BE49-F238E27FC236}">
                <a16:creationId xmlns:a16="http://schemas.microsoft.com/office/drawing/2014/main" id="{7997CB51-15FA-49C5-AFC5-F9A8DB1C9E7A}"/>
              </a:ext>
            </a:extLst>
          </p:cNvPr>
          <p:cNvSpPr>
            <a:spLocks noGrp="1"/>
          </p:cNvSpPr>
          <p:nvPr>
            <p:ph type="body" idx="1"/>
          </p:nvPr>
        </p:nvSpPr>
        <p:spPr/>
        <p:txBody>
          <a:bodyPr/>
          <a:lstStyle/>
          <a:p>
            <a:r>
              <a:rPr lang="en-US" dirty="0"/>
              <a:t>Old - Negative</a:t>
            </a:r>
          </a:p>
        </p:txBody>
      </p:sp>
      <p:graphicFrame>
        <p:nvGraphicFramePr>
          <p:cNvPr id="11" name="Content Placeholder 3">
            <a:extLst>
              <a:ext uri="{FF2B5EF4-FFF2-40B4-BE49-F238E27FC236}">
                <a16:creationId xmlns:a16="http://schemas.microsoft.com/office/drawing/2014/main" id="{79B3DA4E-CFB1-536F-1A55-529AD24BC509}"/>
              </a:ext>
            </a:extLst>
          </p:cNvPr>
          <p:cNvGraphicFramePr>
            <a:graphicFrameLocks noGrp="1"/>
          </p:cNvGraphicFramePr>
          <p:nvPr>
            <p:ph sz="half" idx="2"/>
            <p:extLst>
              <p:ext uri="{D42A27DB-BD31-4B8C-83A1-F6EECF244321}">
                <p14:modId xmlns:p14="http://schemas.microsoft.com/office/powerpoint/2010/main" val="1702407569"/>
              </p:ext>
            </p:extLst>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5320531E-2A29-42D3-9C08-AC869CE7EC60}"/>
              </a:ext>
            </a:extLst>
          </p:cNvPr>
          <p:cNvSpPr>
            <a:spLocks noGrp="1"/>
          </p:cNvSpPr>
          <p:nvPr>
            <p:ph type="body" sz="quarter" idx="3"/>
          </p:nvPr>
        </p:nvSpPr>
        <p:spPr/>
        <p:txBody>
          <a:bodyPr/>
          <a:lstStyle/>
          <a:p>
            <a:r>
              <a:rPr lang="en-US" dirty="0"/>
              <a:t>Current - Positive</a:t>
            </a:r>
          </a:p>
        </p:txBody>
      </p:sp>
      <p:sp>
        <p:nvSpPr>
          <p:cNvPr id="6" name="Content Placeholder 5">
            <a:extLst>
              <a:ext uri="{FF2B5EF4-FFF2-40B4-BE49-F238E27FC236}">
                <a16:creationId xmlns:a16="http://schemas.microsoft.com/office/drawing/2014/main" id="{C70605A0-E4DE-4172-AFE8-C1E9A6B9278B}"/>
              </a:ext>
            </a:extLst>
          </p:cNvPr>
          <p:cNvSpPr>
            <a:spLocks noGrp="1"/>
          </p:cNvSpPr>
          <p:nvPr>
            <p:ph sz="quarter" idx="4"/>
          </p:nvPr>
        </p:nvSpPr>
        <p:spPr>
          <a:xfrm>
            <a:off x="6172200" y="2505075"/>
            <a:ext cx="5598122" cy="3684588"/>
          </a:xfrm>
        </p:spPr>
        <p:txBody>
          <a:bodyPr/>
          <a:lstStyle/>
          <a:p>
            <a:r>
              <a:rPr lang="en-US" dirty="0"/>
              <a:t>Proactive communication</a:t>
            </a:r>
          </a:p>
          <a:p>
            <a:r>
              <a:rPr lang="en-US" dirty="0"/>
              <a:t>Beneficiaries are involved</a:t>
            </a:r>
          </a:p>
          <a:p>
            <a:r>
              <a:rPr lang="en-US" dirty="0"/>
              <a:t>Better investment performance and more elaborate asset allocation</a:t>
            </a:r>
          </a:p>
          <a:p>
            <a:r>
              <a:rPr lang="en-US" dirty="0"/>
              <a:t>Power to remove the Trustee</a:t>
            </a:r>
          </a:p>
          <a:p>
            <a:r>
              <a:rPr lang="en-US" dirty="0"/>
              <a:t>Incentive Trusts </a:t>
            </a:r>
          </a:p>
          <a:p>
            <a:r>
              <a:rPr lang="en-US" dirty="0"/>
              <a:t>More flexibility</a:t>
            </a:r>
          </a:p>
        </p:txBody>
      </p:sp>
      <p:sp>
        <p:nvSpPr>
          <p:cNvPr id="9" name="Slide Number Placeholder 8">
            <a:extLst>
              <a:ext uri="{FF2B5EF4-FFF2-40B4-BE49-F238E27FC236}">
                <a16:creationId xmlns:a16="http://schemas.microsoft.com/office/drawing/2014/main" id="{1EF25317-AE41-4F1B-9DD1-733C1F88CD09}"/>
              </a:ext>
            </a:extLst>
          </p:cNvPr>
          <p:cNvSpPr>
            <a:spLocks noGrp="1"/>
          </p:cNvSpPr>
          <p:nvPr>
            <p:ph type="sldNum" sz="quarter" idx="12"/>
          </p:nvPr>
        </p:nvSpPr>
        <p:spPr/>
        <p:txBody>
          <a:bodyPr/>
          <a:lstStyle/>
          <a:p>
            <a:fld id="{96C323BA-A5C2-4879-AAFC-832A9362A16B}" type="slidenum">
              <a:rPr lang="en-US" smtClean="0"/>
              <a:t>31</a:t>
            </a:fld>
            <a:endParaRPr lang="en-US"/>
          </a:p>
        </p:txBody>
      </p:sp>
    </p:spTree>
    <p:extLst>
      <p:ext uri="{BB962C8B-B14F-4D97-AF65-F5344CB8AC3E}">
        <p14:creationId xmlns:p14="http://schemas.microsoft.com/office/powerpoint/2010/main" val="156046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0D1451C-A8D6-433D-806C-4E5F97F4667D}"/>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Use of Trusts More Commonplace</a:t>
            </a:r>
          </a:p>
        </p:txBody>
      </p:sp>
      <p:sp>
        <p:nvSpPr>
          <p:cNvPr id="1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43734F21-E092-4150-9DE5-427FA6B84714}"/>
              </a:ext>
            </a:extLst>
          </p:cNvPr>
          <p:cNvSpPr>
            <a:spLocks noGrp="1"/>
          </p:cNvSpPr>
          <p:nvPr>
            <p:ph idx="1"/>
          </p:nvPr>
        </p:nvSpPr>
        <p:spPr>
          <a:xfrm>
            <a:off x="5221862" y="1719618"/>
            <a:ext cx="5948831" cy="4334629"/>
          </a:xfrm>
        </p:spPr>
        <p:txBody>
          <a:bodyPr anchor="ctr">
            <a:normAutofit/>
          </a:bodyPr>
          <a:lstStyle/>
          <a:p>
            <a:r>
              <a:rPr lang="en-US" sz="2000" dirty="0">
                <a:solidFill>
                  <a:srgbClr val="FEFFFF"/>
                </a:solidFill>
              </a:rPr>
              <a:t>Lifetime gifts - take advantage of the Federal gift tax exemption</a:t>
            </a:r>
          </a:p>
          <a:p>
            <a:r>
              <a:rPr lang="en-US" sz="2000" dirty="0">
                <a:solidFill>
                  <a:srgbClr val="FEFFFF"/>
                </a:solidFill>
              </a:rPr>
              <a:t>Transfers at death</a:t>
            </a:r>
          </a:p>
          <a:p>
            <a:r>
              <a:rPr lang="en-US" sz="2000" dirty="0">
                <a:solidFill>
                  <a:srgbClr val="FEFFFF"/>
                </a:solidFill>
              </a:rPr>
              <a:t>Retain more control and maximize asset protection</a:t>
            </a:r>
          </a:p>
          <a:p>
            <a:r>
              <a:rPr lang="en-US" sz="2000" dirty="0">
                <a:solidFill>
                  <a:srgbClr val="FEFFFF"/>
                </a:solidFill>
              </a:rPr>
              <a:t>Provide incentives</a:t>
            </a:r>
          </a:p>
          <a:p>
            <a:r>
              <a:rPr lang="en-US" sz="2000" dirty="0">
                <a:solidFill>
                  <a:srgbClr val="FEFFFF"/>
                </a:solidFill>
              </a:rPr>
              <a:t>Succession planning</a:t>
            </a:r>
          </a:p>
          <a:p>
            <a:r>
              <a:rPr lang="en-US" sz="2000" dirty="0">
                <a:solidFill>
                  <a:srgbClr val="FEFFFF"/>
                </a:solidFill>
              </a:rPr>
              <a:t>Plan for possible future incapacity</a:t>
            </a:r>
          </a:p>
          <a:p>
            <a:r>
              <a:rPr lang="en-US" sz="2000" dirty="0">
                <a:solidFill>
                  <a:srgbClr val="FEFFFF"/>
                </a:solidFill>
              </a:rPr>
              <a:t>Avoid probate</a:t>
            </a:r>
          </a:p>
          <a:p>
            <a:r>
              <a:rPr lang="en-US" sz="2000" dirty="0">
                <a:solidFill>
                  <a:srgbClr val="FEFFFF"/>
                </a:solidFill>
              </a:rPr>
              <a:t>Increase in depression</a:t>
            </a:r>
          </a:p>
          <a:p>
            <a:r>
              <a:rPr lang="en-US" sz="2000" dirty="0">
                <a:solidFill>
                  <a:srgbClr val="FEFFFF"/>
                </a:solidFill>
              </a:rPr>
              <a:t>Special needs</a:t>
            </a:r>
          </a:p>
        </p:txBody>
      </p:sp>
      <p:sp>
        <p:nvSpPr>
          <p:cNvPr id="6" name="Slide Number Placeholder 5">
            <a:extLst>
              <a:ext uri="{FF2B5EF4-FFF2-40B4-BE49-F238E27FC236}">
                <a16:creationId xmlns:a16="http://schemas.microsoft.com/office/drawing/2014/main" id="{B9385E6D-0009-46EA-86F4-55912E19037D}"/>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32</a:t>
            </a:fld>
            <a:endParaRPr lang="en-US" sz="1000">
              <a:solidFill>
                <a:srgbClr val="FFFFFF"/>
              </a:solidFill>
            </a:endParaRPr>
          </a:p>
        </p:txBody>
      </p:sp>
    </p:spTree>
    <p:extLst>
      <p:ext uri="{BB962C8B-B14F-4D97-AF65-F5344CB8AC3E}">
        <p14:creationId xmlns:p14="http://schemas.microsoft.com/office/powerpoint/2010/main" val="3052473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04311A4-2516-48F9-97D4-75DD3D8C377E}"/>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Incorporating Flexibility into the Estate Plan</a:t>
            </a:r>
          </a:p>
        </p:txBody>
      </p:sp>
      <p:sp>
        <p:nvSpPr>
          <p:cNvPr id="1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DB585D6E-FB15-4136-B85A-1966638B6A89}"/>
              </a:ext>
            </a:extLst>
          </p:cNvPr>
          <p:cNvSpPr>
            <a:spLocks noGrp="1"/>
          </p:cNvSpPr>
          <p:nvPr>
            <p:ph idx="1"/>
          </p:nvPr>
        </p:nvSpPr>
        <p:spPr>
          <a:xfrm>
            <a:off x="5221862" y="2332139"/>
            <a:ext cx="5948831" cy="3843049"/>
          </a:xfrm>
        </p:spPr>
        <p:txBody>
          <a:bodyPr anchor="ctr">
            <a:normAutofit fontScale="77500" lnSpcReduction="20000"/>
          </a:bodyPr>
          <a:lstStyle/>
          <a:p>
            <a:r>
              <a:rPr lang="en-US" sz="2600" dirty="0">
                <a:solidFill>
                  <a:srgbClr val="FEFFFF"/>
                </a:solidFill>
              </a:rPr>
              <a:t>Name alternate beneficiaries if the primary beneficiaries are deceased</a:t>
            </a:r>
          </a:p>
          <a:p>
            <a:r>
              <a:rPr lang="en-US" sz="2600" dirty="0">
                <a:solidFill>
                  <a:srgbClr val="FEFFFF"/>
                </a:solidFill>
              </a:rPr>
              <a:t>Appoint successor fiduciaries</a:t>
            </a:r>
          </a:p>
          <a:p>
            <a:r>
              <a:rPr lang="en-US" sz="2600" dirty="0">
                <a:solidFill>
                  <a:srgbClr val="FEFFFF"/>
                </a:solidFill>
              </a:rPr>
              <a:t>Empower beneficiaries to make changes - power of appointment, power to replace the Trustee</a:t>
            </a:r>
          </a:p>
          <a:p>
            <a:r>
              <a:rPr lang="en-US" sz="2600" dirty="0">
                <a:solidFill>
                  <a:srgbClr val="FEFFFF"/>
                </a:solidFill>
              </a:rPr>
              <a:t>Empower Trustees to make changes</a:t>
            </a:r>
          </a:p>
          <a:p>
            <a:r>
              <a:rPr lang="en-US" sz="2600" dirty="0">
                <a:solidFill>
                  <a:srgbClr val="FEFFFF"/>
                </a:solidFill>
              </a:rPr>
              <a:t>Designate a Trust Protector</a:t>
            </a:r>
          </a:p>
          <a:p>
            <a:r>
              <a:rPr lang="en-US" sz="2600" dirty="0">
                <a:solidFill>
                  <a:srgbClr val="FEFFFF"/>
                </a:solidFill>
              </a:rPr>
              <a:t>Consider decanting, when appropriate</a:t>
            </a:r>
          </a:p>
          <a:p>
            <a:r>
              <a:rPr lang="en-US" sz="2600" dirty="0">
                <a:solidFill>
                  <a:srgbClr val="FEFFFF"/>
                </a:solidFill>
              </a:rPr>
              <a:t>Give the Grantor the power to substitute assets</a:t>
            </a:r>
          </a:p>
          <a:p>
            <a:endParaRPr lang="en-US" sz="2600" dirty="0">
              <a:solidFill>
                <a:srgbClr val="FEFFFF"/>
              </a:solidFill>
            </a:endParaRPr>
          </a:p>
          <a:p>
            <a:pPr marL="0" indent="0">
              <a:buNone/>
            </a:pPr>
            <a:r>
              <a:rPr lang="en-US" sz="2600" dirty="0">
                <a:solidFill>
                  <a:srgbClr val="FEFFFF"/>
                </a:solidFill>
              </a:rPr>
              <a:t>New York does not have a statute recognizing the Trust Protector or the Non-Judicial Settlement Agreement.</a:t>
            </a:r>
          </a:p>
          <a:p>
            <a:endParaRPr lang="en-US" sz="2600" dirty="0">
              <a:solidFill>
                <a:srgbClr val="FEFFFF"/>
              </a:solidFill>
            </a:endParaRPr>
          </a:p>
          <a:p>
            <a:endParaRPr lang="en-US" sz="2000" dirty="0">
              <a:solidFill>
                <a:srgbClr val="FEFFFF"/>
              </a:solidFill>
            </a:endParaRPr>
          </a:p>
          <a:p>
            <a:endParaRPr lang="en-US" sz="2000" dirty="0">
              <a:solidFill>
                <a:srgbClr val="FEFFFF"/>
              </a:solidFill>
            </a:endParaRPr>
          </a:p>
          <a:p>
            <a:endParaRPr lang="en-US" sz="2000" dirty="0">
              <a:solidFill>
                <a:srgbClr val="FEFFFF"/>
              </a:solidFill>
            </a:endParaRPr>
          </a:p>
        </p:txBody>
      </p:sp>
      <p:sp>
        <p:nvSpPr>
          <p:cNvPr id="6" name="Slide Number Placeholder 5">
            <a:extLst>
              <a:ext uri="{FF2B5EF4-FFF2-40B4-BE49-F238E27FC236}">
                <a16:creationId xmlns:a16="http://schemas.microsoft.com/office/drawing/2014/main" id="{5CC5503D-E557-4E4B-87C5-A5013A5FECF7}"/>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33</a:t>
            </a:fld>
            <a:endParaRPr lang="en-US" sz="1000">
              <a:solidFill>
                <a:srgbClr val="FFFFFF"/>
              </a:solidFill>
            </a:endParaRPr>
          </a:p>
        </p:txBody>
      </p:sp>
    </p:spTree>
    <p:extLst>
      <p:ext uri="{BB962C8B-B14F-4D97-AF65-F5344CB8AC3E}">
        <p14:creationId xmlns:p14="http://schemas.microsoft.com/office/powerpoint/2010/main" val="2955106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8B188B-B9B3-489D-B2BF-D02E2D1820EA}"/>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Using a General Power of Appointment to Obtain a Step Up in Basis - Example</a:t>
            </a:r>
          </a:p>
        </p:txBody>
      </p:sp>
      <p:sp>
        <p:nvSpPr>
          <p:cNvPr id="1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2ACDB3F0-956E-4AF3-A27C-B02780936DBD}"/>
              </a:ext>
            </a:extLst>
          </p:cNvPr>
          <p:cNvSpPr>
            <a:spLocks noGrp="1"/>
          </p:cNvSpPr>
          <p:nvPr>
            <p:ph idx="1"/>
          </p:nvPr>
        </p:nvSpPr>
        <p:spPr>
          <a:xfrm>
            <a:off x="5221862" y="1719618"/>
            <a:ext cx="5948831" cy="4334629"/>
          </a:xfrm>
        </p:spPr>
        <p:txBody>
          <a:bodyPr anchor="ctr">
            <a:normAutofit/>
          </a:bodyPr>
          <a:lstStyle/>
          <a:p>
            <a:r>
              <a:rPr lang="en-US" sz="1800" dirty="0">
                <a:solidFill>
                  <a:srgbClr val="FEFFFF"/>
                </a:solidFill>
              </a:rPr>
              <a:t>A Trust is established and includes a farm that was purchased for $200,000.</a:t>
            </a:r>
          </a:p>
          <a:p>
            <a:r>
              <a:rPr lang="en-US" sz="1800" dirty="0">
                <a:solidFill>
                  <a:srgbClr val="FEFFFF"/>
                </a:solidFill>
              </a:rPr>
              <a:t>The farm is now worth $3 million due to potential development rights.</a:t>
            </a:r>
          </a:p>
          <a:p>
            <a:r>
              <a:rPr lang="en-US" sz="1800" dirty="0">
                <a:solidFill>
                  <a:srgbClr val="FEFFFF"/>
                </a:solidFill>
              </a:rPr>
              <a:t>X, the beneficiary, has a general power of appointment over the farm property.</a:t>
            </a:r>
          </a:p>
          <a:p>
            <a:r>
              <a:rPr lang="en-US" sz="1800" dirty="0">
                <a:solidFill>
                  <a:srgbClr val="FEFFFF"/>
                </a:solidFill>
              </a:rPr>
              <a:t>X owns other assets worth $2 million and dies in 2022. </a:t>
            </a:r>
          </a:p>
          <a:p>
            <a:r>
              <a:rPr lang="en-US" sz="1800" dirty="0">
                <a:solidFill>
                  <a:srgbClr val="FEFFFF"/>
                </a:solidFill>
              </a:rPr>
              <a:t>The farm is included in X’s estate , even though X did not exercise the power of appointment and the farm goes to others pursuant to the terms of the Trust. </a:t>
            </a:r>
          </a:p>
          <a:p>
            <a:r>
              <a:rPr lang="en-US" sz="1800" dirty="0">
                <a:solidFill>
                  <a:srgbClr val="FEFFFF"/>
                </a:solidFill>
              </a:rPr>
              <a:t>Since the total value of X’s estate is </a:t>
            </a:r>
            <a:r>
              <a:rPr lang="en-US" sz="1800">
                <a:solidFill>
                  <a:srgbClr val="FEFFFF"/>
                </a:solidFill>
              </a:rPr>
              <a:t>$5 million</a:t>
            </a:r>
            <a:r>
              <a:rPr lang="en-US" sz="1800" dirty="0">
                <a:solidFill>
                  <a:srgbClr val="FEFFFF"/>
                </a:solidFill>
              </a:rPr>
              <a:t>, the estate will not owe any New York or Federal estate taxes. </a:t>
            </a:r>
          </a:p>
          <a:p>
            <a:r>
              <a:rPr lang="en-US" sz="1800" dirty="0">
                <a:solidFill>
                  <a:srgbClr val="FEFFFF"/>
                </a:solidFill>
              </a:rPr>
              <a:t>The new cost basis of the farm is now $3 million.     </a:t>
            </a:r>
          </a:p>
        </p:txBody>
      </p:sp>
      <p:sp>
        <p:nvSpPr>
          <p:cNvPr id="6" name="Slide Number Placeholder 5">
            <a:extLst>
              <a:ext uri="{FF2B5EF4-FFF2-40B4-BE49-F238E27FC236}">
                <a16:creationId xmlns:a16="http://schemas.microsoft.com/office/drawing/2014/main" id="{261AAFF2-3A17-487A-B895-F729909A0560}"/>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34</a:t>
            </a:fld>
            <a:endParaRPr lang="en-US" sz="1000">
              <a:solidFill>
                <a:srgbClr val="FFFFFF"/>
              </a:solidFill>
            </a:endParaRPr>
          </a:p>
        </p:txBody>
      </p:sp>
    </p:spTree>
    <p:extLst>
      <p:ext uri="{BB962C8B-B14F-4D97-AF65-F5344CB8AC3E}">
        <p14:creationId xmlns:p14="http://schemas.microsoft.com/office/powerpoint/2010/main" val="3540792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179882-ACBD-414A-A5B5-0FA2463644A8}"/>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Using a Limited Power of Appointment to Change the Distribution of Trust Assets - Example</a:t>
            </a:r>
          </a:p>
        </p:txBody>
      </p:sp>
      <p:sp>
        <p:nvSpPr>
          <p:cNvPr id="1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37390F5E-6381-40EF-B973-F6FEFD6994EE}"/>
              </a:ext>
            </a:extLst>
          </p:cNvPr>
          <p:cNvSpPr>
            <a:spLocks noGrp="1"/>
          </p:cNvSpPr>
          <p:nvPr>
            <p:ph idx="1"/>
          </p:nvPr>
        </p:nvSpPr>
        <p:spPr>
          <a:xfrm>
            <a:off x="5221862" y="1719618"/>
            <a:ext cx="5948831" cy="4334629"/>
          </a:xfrm>
        </p:spPr>
        <p:txBody>
          <a:bodyPr anchor="ctr">
            <a:normAutofit/>
          </a:bodyPr>
          <a:lstStyle/>
          <a:p>
            <a:r>
              <a:rPr lang="en-US" sz="1800" dirty="0">
                <a:solidFill>
                  <a:srgbClr val="FEFFFF"/>
                </a:solidFill>
              </a:rPr>
              <a:t>Grantor and spouse have two children. </a:t>
            </a:r>
          </a:p>
          <a:p>
            <a:r>
              <a:rPr lang="en-US" sz="1800" dirty="0">
                <a:solidFill>
                  <a:srgbClr val="FEFFFF"/>
                </a:solidFill>
              </a:rPr>
              <a:t>Grantor dies and creates a Trust for the benefit of the surviving spouse. </a:t>
            </a:r>
          </a:p>
          <a:p>
            <a:r>
              <a:rPr lang="en-US" sz="1800" dirty="0">
                <a:solidFill>
                  <a:srgbClr val="FEFFFF"/>
                </a:solidFill>
              </a:rPr>
              <a:t>The surviving spouse has a limited power of appointment where at death, he or she has the power to appoint the remaining property, outright or in further trust, for either of their two children. Otherwise, the trust assets will be divided equally and in further trust for each of their two children. </a:t>
            </a:r>
          </a:p>
          <a:p>
            <a:r>
              <a:rPr lang="en-US" sz="1800" dirty="0">
                <a:solidFill>
                  <a:srgbClr val="FEFFFF"/>
                </a:solidFill>
              </a:rPr>
              <a:t>Since the creation of the Trust, the first child has become extremely wealthy while the second child is working at a charitable organization.</a:t>
            </a:r>
          </a:p>
          <a:p>
            <a:r>
              <a:rPr lang="en-US" sz="1800" dirty="0">
                <a:solidFill>
                  <a:srgbClr val="FEFFFF"/>
                </a:solidFill>
              </a:rPr>
              <a:t>The surviving spouse may decide to direct that all or a larger portion of the remaining assets be held in trust for the benefit of the second child. </a:t>
            </a:r>
          </a:p>
        </p:txBody>
      </p:sp>
      <p:sp>
        <p:nvSpPr>
          <p:cNvPr id="6" name="Slide Number Placeholder 5">
            <a:extLst>
              <a:ext uri="{FF2B5EF4-FFF2-40B4-BE49-F238E27FC236}">
                <a16:creationId xmlns:a16="http://schemas.microsoft.com/office/drawing/2014/main" id="{3DBE590E-E1E0-4639-AEE3-2A90691DF4A2}"/>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35</a:t>
            </a:fld>
            <a:endParaRPr lang="en-US" sz="1000">
              <a:solidFill>
                <a:srgbClr val="FFFFFF"/>
              </a:solidFill>
            </a:endParaRPr>
          </a:p>
        </p:txBody>
      </p:sp>
    </p:spTree>
    <p:extLst>
      <p:ext uri="{BB962C8B-B14F-4D97-AF65-F5344CB8AC3E}">
        <p14:creationId xmlns:p14="http://schemas.microsoft.com/office/powerpoint/2010/main" val="3020839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07D3687-5C31-4938-9D96-FAECD7A7ED2C}"/>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Potential Powers to Trust Protectors</a:t>
            </a:r>
          </a:p>
        </p:txBody>
      </p:sp>
      <p:sp>
        <p:nvSpPr>
          <p:cNvPr id="1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67D6CFB8-F409-4382-8957-6DF8BE4711B6}"/>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Modify the agreement</a:t>
            </a:r>
          </a:p>
          <a:p>
            <a:r>
              <a:rPr lang="en-US" sz="2400" dirty="0">
                <a:solidFill>
                  <a:srgbClr val="FEFFFF"/>
                </a:solidFill>
              </a:rPr>
              <a:t>Remove and replace Trustees</a:t>
            </a:r>
          </a:p>
          <a:p>
            <a:r>
              <a:rPr lang="en-US" sz="2400" dirty="0">
                <a:solidFill>
                  <a:srgbClr val="FEFFFF"/>
                </a:solidFill>
              </a:rPr>
              <a:t>Veto, direct, change or consent to distributions</a:t>
            </a:r>
          </a:p>
          <a:p>
            <a:r>
              <a:rPr lang="en-US" sz="2400" dirty="0">
                <a:solidFill>
                  <a:srgbClr val="FEFFFF"/>
                </a:solidFill>
              </a:rPr>
              <a:t>Terminate the Trust</a:t>
            </a:r>
          </a:p>
          <a:p>
            <a:r>
              <a:rPr lang="en-US" sz="2400" dirty="0">
                <a:solidFill>
                  <a:srgbClr val="FEFFFF"/>
                </a:solidFill>
              </a:rPr>
              <a:t>Change situs and governing law</a:t>
            </a:r>
          </a:p>
          <a:p>
            <a:r>
              <a:rPr lang="en-US" sz="2400" dirty="0">
                <a:solidFill>
                  <a:srgbClr val="FEFFFF"/>
                </a:solidFill>
              </a:rPr>
              <a:t>Modify powers of appointment</a:t>
            </a:r>
          </a:p>
          <a:p>
            <a:endParaRPr lang="en-US" sz="2400" dirty="0">
              <a:solidFill>
                <a:srgbClr val="FEFFFF"/>
              </a:solidFill>
            </a:endParaRPr>
          </a:p>
          <a:p>
            <a:endParaRPr lang="en-US" sz="2400" dirty="0">
              <a:solidFill>
                <a:srgbClr val="FEFFFF"/>
              </a:solidFill>
            </a:endParaRPr>
          </a:p>
        </p:txBody>
      </p:sp>
      <p:sp>
        <p:nvSpPr>
          <p:cNvPr id="6" name="Slide Number Placeholder 5">
            <a:extLst>
              <a:ext uri="{FF2B5EF4-FFF2-40B4-BE49-F238E27FC236}">
                <a16:creationId xmlns:a16="http://schemas.microsoft.com/office/drawing/2014/main" id="{82C2D25D-DE57-4383-BE61-D14662A0C76E}"/>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36</a:t>
            </a:fld>
            <a:endParaRPr lang="en-US" sz="1000">
              <a:solidFill>
                <a:srgbClr val="FFFFFF"/>
              </a:solidFill>
            </a:endParaRPr>
          </a:p>
        </p:txBody>
      </p:sp>
    </p:spTree>
    <p:extLst>
      <p:ext uri="{BB962C8B-B14F-4D97-AF65-F5344CB8AC3E}">
        <p14:creationId xmlns:p14="http://schemas.microsoft.com/office/powerpoint/2010/main" val="1859836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F0405E3-6B03-444E-A3E9-F6791E27C105}"/>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Drafting a Trust to Plan For Possible Future Incapacity</a:t>
            </a:r>
          </a:p>
        </p:txBody>
      </p:sp>
      <p:sp>
        <p:nvSpPr>
          <p:cNvPr id="17"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6A5B58F8-45E4-4A9D-B720-58C61C2561AA}"/>
              </a:ext>
            </a:extLst>
          </p:cNvPr>
          <p:cNvSpPr>
            <a:spLocks noGrp="1"/>
          </p:cNvSpPr>
          <p:nvPr>
            <p:ph idx="1"/>
          </p:nvPr>
        </p:nvSpPr>
        <p:spPr>
          <a:xfrm>
            <a:off x="5221862" y="1719618"/>
            <a:ext cx="5948831" cy="4334629"/>
          </a:xfrm>
        </p:spPr>
        <p:txBody>
          <a:bodyPr anchor="ctr">
            <a:normAutofit/>
          </a:bodyPr>
          <a:lstStyle/>
          <a:p>
            <a:r>
              <a:rPr lang="en-US" sz="2200" dirty="0">
                <a:solidFill>
                  <a:srgbClr val="FEFFFF"/>
                </a:solidFill>
              </a:rPr>
              <a:t>Mechanism to remove the Grantor as Trustee if incompetent</a:t>
            </a:r>
          </a:p>
          <a:p>
            <a:r>
              <a:rPr lang="en-US" sz="2200" dirty="0">
                <a:solidFill>
                  <a:srgbClr val="FEFFFF"/>
                </a:solidFill>
              </a:rPr>
              <a:t>Express preference for home care</a:t>
            </a:r>
          </a:p>
          <a:p>
            <a:r>
              <a:rPr lang="en-US" sz="2200" dirty="0">
                <a:solidFill>
                  <a:srgbClr val="FEFFFF"/>
                </a:solidFill>
              </a:rPr>
              <a:t>Providing the power to provide care and support</a:t>
            </a:r>
          </a:p>
          <a:p>
            <a:r>
              <a:rPr lang="en-US" sz="2200" dirty="0">
                <a:solidFill>
                  <a:srgbClr val="FEFFFF"/>
                </a:solidFill>
              </a:rPr>
              <a:t>Trustee’s power to retain counsel and physician</a:t>
            </a:r>
          </a:p>
          <a:p>
            <a:r>
              <a:rPr lang="en-US" sz="2200" dirty="0">
                <a:solidFill>
                  <a:srgbClr val="FEFFFF"/>
                </a:solidFill>
              </a:rPr>
              <a:t>Address medical records – access and release of information, when appropriate</a:t>
            </a:r>
          </a:p>
          <a:p>
            <a:r>
              <a:rPr lang="en-US" sz="2200" dirty="0">
                <a:solidFill>
                  <a:srgbClr val="FEFFFF"/>
                </a:solidFill>
              </a:rPr>
              <a:t>Provide for travel, leisure and social activities</a:t>
            </a:r>
          </a:p>
          <a:p>
            <a:r>
              <a:rPr lang="en-US" sz="2200" dirty="0">
                <a:solidFill>
                  <a:srgbClr val="FEFFFF"/>
                </a:solidFill>
              </a:rPr>
              <a:t>Provide for gifts to family members and charities</a:t>
            </a:r>
          </a:p>
          <a:p>
            <a:r>
              <a:rPr lang="en-US" sz="2200" dirty="0">
                <a:solidFill>
                  <a:srgbClr val="FEFFFF"/>
                </a:solidFill>
              </a:rPr>
              <a:t>Helps protect against financial exploitation</a:t>
            </a:r>
          </a:p>
        </p:txBody>
      </p:sp>
      <p:sp>
        <p:nvSpPr>
          <p:cNvPr id="4" name="Slide Number Placeholder 3">
            <a:extLst>
              <a:ext uri="{FF2B5EF4-FFF2-40B4-BE49-F238E27FC236}">
                <a16:creationId xmlns:a16="http://schemas.microsoft.com/office/drawing/2014/main" id="{7D9E6DFD-0332-4D01-921C-D75F02D570DD}"/>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37</a:t>
            </a:fld>
            <a:endParaRPr lang="en-US" sz="1000">
              <a:solidFill>
                <a:srgbClr val="FFFFFF"/>
              </a:solidFill>
            </a:endParaRPr>
          </a:p>
        </p:txBody>
      </p:sp>
    </p:spTree>
    <p:extLst>
      <p:ext uri="{BB962C8B-B14F-4D97-AF65-F5344CB8AC3E}">
        <p14:creationId xmlns:p14="http://schemas.microsoft.com/office/powerpoint/2010/main" val="293327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8E8F12-B910-405C-B7A1-C7ED53E1E8F6}"/>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Estate Planning for Older Generations  </a:t>
            </a:r>
            <a:br>
              <a:rPr lang="en-US" sz="4000" dirty="0">
                <a:solidFill>
                  <a:srgbClr val="FFFFFF"/>
                </a:solidFill>
              </a:rPr>
            </a:br>
            <a:r>
              <a:rPr lang="en-US" sz="4000" dirty="0">
                <a:solidFill>
                  <a:srgbClr val="FFFFFF"/>
                </a:solidFill>
              </a:rPr>
              <a:t>Issues to Consider</a:t>
            </a:r>
          </a:p>
        </p:txBody>
      </p:sp>
      <p:sp>
        <p:nvSpPr>
          <p:cNvPr id="1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7A3317CB-D1DA-4C24-A4F8-EAAB6545143E}"/>
              </a:ext>
            </a:extLst>
          </p:cNvPr>
          <p:cNvSpPr>
            <a:spLocks noGrp="1"/>
          </p:cNvSpPr>
          <p:nvPr>
            <p:ph idx="1"/>
          </p:nvPr>
        </p:nvSpPr>
        <p:spPr>
          <a:xfrm>
            <a:off x="5221862" y="1344472"/>
            <a:ext cx="5948831" cy="4709776"/>
          </a:xfrm>
        </p:spPr>
        <p:txBody>
          <a:bodyPr anchor="ctr">
            <a:normAutofit/>
          </a:bodyPr>
          <a:lstStyle/>
          <a:p>
            <a:r>
              <a:rPr lang="en-US" sz="2400" dirty="0">
                <a:solidFill>
                  <a:srgbClr val="FEFFFF"/>
                </a:solidFill>
              </a:rPr>
              <a:t>Delegate financial and health care decisions</a:t>
            </a:r>
          </a:p>
          <a:p>
            <a:r>
              <a:rPr lang="en-US" sz="2400" dirty="0">
                <a:solidFill>
                  <a:srgbClr val="FEFFFF"/>
                </a:solidFill>
              </a:rPr>
              <a:t>Plan for long term care </a:t>
            </a:r>
          </a:p>
          <a:p>
            <a:r>
              <a:rPr lang="en-US" sz="2400" dirty="0">
                <a:solidFill>
                  <a:srgbClr val="FEFFFF"/>
                </a:solidFill>
              </a:rPr>
              <a:t>Plan for possible future loss of capacity</a:t>
            </a:r>
          </a:p>
          <a:p>
            <a:r>
              <a:rPr lang="en-US" sz="2400" dirty="0">
                <a:solidFill>
                  <a:srgbClr val="FEFFFF"/>
                </a:solidFill>
              </a:rPr>
              <a:t>Consider the benefits of a lifetime Trust to minimize future transfer taxes</a:t>
            </a:r>
          </a:p>
          <a:p>
            <a:r>
              <a:rPr lang="en-US" sz="2400" dirty="0">
                <a:solidFill>
                  <a:srgbClr val="FEFFFF"/>
                </a:solidFill>
              </a:rPr>
              <a:t>Retirement planning</a:t>
            </a:r>
          </a:p>
          <a:p>
            <a:r>
              <a:rPr lang="en-US" sz="2400" dirty="0">
                <a:solidFill>
                  <a:srgbClr val="FEFFFF"/>
                </a:solidFill>
              </a:rPr>
              <a:t>Consider the benefits of a Trust for asset transfers at death</a:t>
            </a:r>
          </a:p>
        </p:txBody>
      </p:sp>
      <p:sp>
        <p:nvSpPr>
          <p:cNvPr id="6" name="Slide Number Placeholder 5">
            <a:extLst>
              <a:ext uri="{FF2B5EF4-FFF2-40B4-BE49-F238E27FC236}">
                <a16:creationId xmlns:a16="http://schemas.microsoft.com/office/drawing/2014/main" id="{153C15BF-D864-4083-A5E6-B9F3FCAB330B}"/>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38</a:t>
            </a:fld>
            <a:endParaRPr lang="en-US" sz="1000">
              <a:solidFill>
                <a:srgbClr val="FFFFFF"/>
              </a:solidFill>
            </a:endParaRPr>
          </a:p>
        </p:txBody>
      </p:sp>
    </p:spTree>
    <p:extLst>
      <p:ext uri="{BB962C8B-B14F-4D97-AF65-F5344CB8AC3E}">
        <p14:creationId xmlns:p14="http://schemas.microsoft.com/office/powerpoint/2010/main" val="2549760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1520F80-B1A4-4C3B-95D4-EE45AC30484E}"/>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Estate Planning for the Sandwich Generation Issues to Consider</a:t>
            </a:r>
          </a:p>
        </p:txBody>
      </p:sp>
      <p:sp>
        <p:nvSpPr>
          <p:cNvPr id="1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E2D92000-D829-4052-B3BD-9CF5822A07B5}"/>
              </a:ext>
            </a:extLst>
          </p:cNvPr>
          <p:cNvSpPr>
            <a:spLocks noGrp="1"/>
          </p:cNvSpPr>
          <p:nvPr>
            <p:ph idx="1"/>
          </p:nvPr>
        </p:nvSpPr>
        <p:spPr>
          <a:xfrm>
            <a:off x="5221862" y="1719618"/>
            <a:ext cx="5948831" cy="4334629"/>
          </a:xfrm>
        </p:spPr>
        <p:txBody>
          <a:bodyPr anchor="ctr">
            <a:normAutofit lnSpcReduction="10000"/>
          </a:bodyPr>
          <a:lstStyle/>
          <a:p>
            <a:r>
              <a:rPr lang="en-US" sz="2200" dirty="0">
                <a:solidFill>
                  <a:srgbClr val="FEFFFF"/>
                </a:solidFill>
              </a:rPr>
              <a:t>Primarily consists of Generation X and Millennials</a:t>
            </a:r>
          </a:p>
          <a:p>
            <a:r>
              <a:rPr lang="en-US" sz="2200" dirty="0">
                <a:solidFill>
                  <a:srgbClr val="FEFFFF"/>
                </a:solidFill>
              </a:rPr>
              <a:t>Additional estate planning concerns include:</a:t>
            </a:r>
          </a:p>
          <a:p>
            <a:pPr lvl="1"/>
            <a:r>
              <a:rPr lang="en-US" sz="2200" dirty="0">
                <a:solidFill>
                  <a:srgbClr val="FEFFFF"/>
                </a:solidFill>
              </a:rPr>
              <a:t>Designate Guardians for children</a:t>
            </a:r>
          </a:p>
          <a:p>
            <a:pPr lvl="1"/>
            <a:r>
              <a:rPr lang="en-US" sz="2200" dirty="0">
                <a:solidFill>
                  <a:srgbClr val="FEFFFF"/>
                </a:solidFill>
              </a:rPr>
              <a:t>Create Trusts for children if both parents are deceased</a:t>
            </a:r>
          </a:p>
          <a:p>
            <a:pPr lvl="1"/>
            <a:r>
              <a:rPr lang="en-US" sz="2200" dirty="0">
                <a:solidFill>
                  <a:srgbClr val="FEFFFF"/>
                </a:solidFill>
              </a:rPr>
              <a:t>Establish 529 plan for children’s education</a:t>
            </a:r>
          </a:p>
          <a:p>
            <a:pPr lvl="1"/>
            <a:r>
              <a:rPr lang="en-US" sz="2200" dirty="0">
                <a:solidFill>
                  <a:srgbClr val="FEFFFF"/>
                </a:solidFill>
              </a:rPr>
              <a:t>Plan ahead for parent’s long-term care</a:t>
            </a:r>
          </a:p>
          <a:p>
            <a:pPr lvl="1"/>
            <a:r>
              <a:rPr lang="en-US" sz="2200" dirty="0">
                <a:solidFill>
                  <a:srgbClr val="FEFFFF"/>
                </a:solidFill>
              </a:rPr>
              <a:t>Consider cash gifts to parents</a:t>
            </a:r>
          </a:p>
          <a:p>
            <a:pPr lvl="1"/>
            <a:r>
              <a:rPr lang="en-US" sz="2200" dirty="0">
                <a:solidFill>
                  <a:srgbClr val="FEFFFF"/>
                </a:solidFill>
              </a:rPr>
              <a:t>Consider buying your parent’s house</a:t>
            </a:r>
          </a:p>
          <a:p>
            <a:pPr lvl="1"/>
            <a:r>
              <a:rPr lang="en-US" sz="2200" dirty="0">
                <a:solidFill>
                  <a:srgbClr val="FEFFFF"/>
                </a:solidFill>
              </a:rPr>
              <a:t>Set up parent’s power of attorney and health care proxy</a:t>
            </a:r>
          </a:p>
          <a:p>
            <a:pPr lvl="1"/>
            <a:r>
              <a:rPr lang="en-US" sz="2200" dirty="0">
                <a:solidFill>
                  <a:srgbClr val="FEFFFF"/>
                </a:solidFill>
              </a:rPr>
              <a:t>Obtain HIPAA authorization</a:t>
            </a:r>
          </a:p>
        </p:txBody>
      </p:sp>
      <p:sp>
        <p:nvSpPr>
          <p:cNvPr id="6" name="Slide Number Placeholder 5">
            <a:extLst>
              <a:ext uri="{FF2B5EF4-FFF2-40B4-BE49-F238E27FC236}">
                <a16:creationId xmlns:a16="http://schemas.microsoft.com/office/drawing/2014/main" id="{B31B93FF-0770-40A2-8796-091D920D52E8}"/>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39</a:t>
            </a:fld>
            <a:endParaRPr lang="en-US" sz="1000">
              <a:solidFill>
                <a:srgbClr val="FFFFFF"/>
              </a:solidFill>
            </a:endParaRPr>
          </a:p>
        </p:txBody>
      </p:sp>
    </p:spTree>
    <p:extLst>
      <p:ext uri="{BB962C8B-B14F-4D97-AF65-F5344CB8AC3E}">
        <p14:creationId xmlns:p14="http://schemas.microsoft.com/office/powerpoint/2010/main" val="145017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1444FB-1686-4D6C-8004-B4D9BAB2EA5F}"/>
              </a:ext>
            </a:extLst>
          </p:cNvPr>
          <p:cNvSpPr>
            <a:spLocks noGrp="1"/>
          </p:cNvSpPr>
          <p:nvPr>
            <p:ph type="title"/>
          </p:nvPr>
        </p:nvSpPr>
        <p:spPr>
          <a:xfrm>
            <a:off x="226424" y="1683756"/>
            <a:ext cx="3475320" cy="2396359"/>
          </a:xfrm>
        </p:spPr>
        <p:txBody>
          <a:bodyPr anchor="b">
            <a:normAutofit/>
          </a:bodyPr>
          <a:lstStyle/>
          <a:p>
            <a:pPr algn="r"/>
            <a:r>
              <a:rPr lang="en-US" sz="4000" dirty="0">
                <a:solidFill>
                  <a:srgbClr val="FFFFFF"/>
                </a:solidFill>
              </a:rPr>
              <a:t>List of Different Generations (ages in 2022)</a:t>
            </a:r>
          </a:p>
        </p:txBody>
      </p:sp>
      <p:sp>
        <p:nvSpPr>
          <p:cNvPr id="6" name="Slide Number Placeholder 5">
            <a:extLst>
              <a:ext uri="{FF2B5EF4-FFF2-40B4-BE49-F238E27FC236}">
                <a16:creationId xmlns:a16="http://schemas.microsoft.com/office/drawing/2014/main" id="{327B3721-9CFD-471B-9A1D-847ABDB1A2F5}"/>
              </a:ext>
            </a:extLst>
          </p:cNvPr>
          <p:cNvSpPr>
            <a:spLocks noGrp="1"/>
          </p:cNvSpPr>
          <p:nvPr>
            <p:ph type="sldNum" sz="quarter" idx="12"/>
          </p:nvPr>
        </p:nvSpPr>
        <p:spPr>
          <a:xfrm>
            <a:off x="11704320" y="6455664"/>
            <a:ext cx="448056" cy="365125"/>
          </a:xfrm>
        </p:spPr>
        <p:txBody>
          <a:bodyPr>
            <a:normAutofit/>
          </a:bodyPr>
          <a:lstStyle/>
          <a:p>
            <a:pPr>
              <a:spcAft>
                <a:spcPts val="600"/>
              </a:spcAft>
            </a:pPr>
            <a:fld id="{96C323BA-A5C2-4879-AAFC-832A9362A16B}" type="slidenum">
              <a:rPr lang="en-US" sz="1100">
                <a:solidFill>
                  <a:schemeClr val="tx1">
                    <a:lumMod val="50000"/>
                    <a:lumOff val="50000"/>
                  </a:schemeClr>
                </a:solidFill>
              </a:rPr>
              <a:pPr>
                <a:spcAft>
                  <a:spcPts val="600"/>
                </a:spcAft>
              </a:pPr>
              <a:t>4</a:t>
            </a:fld>
            <a:endParaRPr lang="en-US" sz="1100">
              <a:solidFill>
                <a:schemeClr val="tx1">
                  <a:lumMod val="50000"/>
                  <a:lumOff val="50000"/>
                </a:schemeClr>
              </a:solidFill>
            </a:endParaRPr>
          </a:p>
        </p:txBody>
      </p:sp>
      <p:graphicFrame>
        <p:nvGraphicFramePr>
          <p:cNvPr id="19" name="Content Placeholder 2">
            <a:extLst>
              <a:ext uri="{FF2B5EF4-FFF2-40B4-BE49-F238E27FC236}">
                <a16:creationId xmlns:a16="http://schemas.microsoft.com/office/drawing/2014/main" id="{56B10C17-EA88-33F8-2B30-E23C871348F2}"/>
              </a:ext>
            </a:extLst>
          </p:cNvPr>
          <p:cNvGraphicFramePr>
            <a:graphicFrameLocks noGrp="1"/>
          </p:cNvGraphicFramePr>
          <p:nvPr>
            <p:ph idx="1"/>
            <p:extLst>
              <p:ext uri="{D42A27DB-BD31-4B8C-83A1-F6EECF244321}">
                <p14:modId xmlns:p14="http://schemas.microsoft.com/office/powerpoint/2010/main" val="338009040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2222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A29F2F-B348-4613-989D-5A481A0B4D61}"/>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Estate Planning for Younger Generations  Issues to Consider</a:t>
            </a:r>
          </a:p>
        </p:txBody>
      </p:sp>
      <p:sp>
        <p:nvSpPr>
          <p:cNvPr id="1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12F14F2C-5002-4980-90C5-54ED765130D2}"/>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Designate Guardians for children</a:t>
            </a:r>
          </a:p>
          <a:p>
            <a:r>
              <a:rPr lang="en-US" sz="2400" dirty="0">
                <a:solidFill>
                  <a:srgbClr val="FEFFFF"/>
                </a:solidFill>
              </a:rPr>
              <a:t>Wealth creation planning</a:t>
            </a:r>
          </a:p>
          <a:p>
            <a:r>
              <a:rPr lang="en-US" sz="2400" dirty="0">
                <a:solidFill>
                  <a:srgbClr val="FEFFFF"/>
                </a:solidFill>
              </a:rPr>
              <a:t>Life insurance planning</a:t>
            </a:r>
          </a:p>
          <a:p>
            <a:r>
              <a:rPr lang="en-US" sz="2400" dirty="0">
                <a:solidFill>
                  <a:srgbClr val="FEFFFF"/>
                </a:solidFill>
              </a:rPr>
              <a:t>Addressing potential mental health concerns</a:t>
            </a:r>
          </a:p>
          <a:p>
            <a:r>
              <a:rPr lang="en-US" sz="2400" dirty="0">
                <a:solidFill>
                  <a:srgbClr val="FEFFFF"/>
                </a:solidFill>
              </a:rPr>
              <a:t>Retirement planning</a:t>
            </a:r>
          </a:p>
          <a:p>
            <a:r>
              <a:rPr lang="en-US" sz="2400" dirty="0">
                <a:solidFill>
                  <a:srgbClr val="FEFFFF"/>
                </a:solidFill>
              </a:rPr>
              <a:t>Delegating financial and health care decisions</a:t>
            </a:r>
          </a:p>
          <a:p>
            <a:r>
              <a:rPr lang="en-US" sz="2400" dirty="0">
                <a:solidFill>
                  <a:srgbClr val="FEFFFF"/>
                </a:solidFill>
              </a:rPr>
              <a:t>Asset transfers at death - consider the benefits of a Trust</a:t>
            </a:r>
          </a:p>
          <a:p>
            <a:endParaRPr lang="en-US" sz="2400" dirty="0">
              <a:solidFill>
                <a:srgbClr val="FEFFFF"/>
              </a:solidFill>
            </a:endParaRPr>
          </a:p>
        </p:txBody>
      </p:sp>
      <p:sp>
        <p:nvSpPr>
          <p:cNvPr id="6" name="Slide Number Placeholder 5">
            <a:extLst>
              <a:ext uri="{FF2B5EF4-FFF2-40B4-BE49-F238E27FC236}">
                <a16:creationId xmlns:a16="http://schemas.microsoft.com/office/drawing/2014/main" id="{F893D27B-2580-4843-991B-18A0DCCB3C38}"/>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40</a:t>
            </a:fld>
            <a:endParaRPr lang="en-US" sz="1000">
              <a:solidFill>
                <a:srgbClr val="FFFFFF"/>
              </a:solidFill>
            </a:endParaRPr>
          </a:p>
        </p:txBody>
      </p:sp>
    </p:spTree>
    <p:extLst>
      <p:ext uri="{BB962C8B-B14F-4D97-AF65-F5344CB8AC3E}">
        <p14:creationId xmlns:p14="http://schemas.microsoft.com/office/powerpoint/2010/main" val="3564765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Shape 1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300517B-FCAB-4F2F-841D-F9ADB25899F4}"/>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How  Generational Differences May Impact Estate Planning And Trust Administration</a:t>
            </a:r>
          </a:p>
        </p:txBody>
      </p:sp>
      <p:sp>
        <p:nvSpPr>
          <p:cNvPr id="1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5389B831-14FD-454C-97D0-ACED5C8B0DF8}"/>
              </a:ext>
            </a:extLst>
          </p:cNvPr>
          <p:cNvSpPr>
            <a:spLocks noGrp="1"/>
          </p:cNvSpPr>
          <p:nvPr>
            <p:ph idx="1"/>
          </p:nvPr>
        </p:nvSpPr>
        <p:spPr>
          <a:xfrm>
            <a:off x="5221862" y="1669409"/>
            <a:ext cx="5948831" cy="4384838"/>
          </a:xfrm>
        </p:spPr>
        <p:txBody>
          <a:bodyPr anchor="ctr">
            <a:normAutofit lnSpcReduction="10000"/>
          </a:bodyPr>
          <a:lstStyle/>
          <a:p>
            <a:r>
              <a:rPr lang="en-US" sz="1800" dirty="0">
                <a:solidFill>
                  <a:srgbClr val="FEFFFF"/>
                </a:solidFill>
              </a:rPr>
              <a:t>Section I – Generational Differences  </a:t>
            </a:r>
          </a:p>
          <a:p>
            <a:pPr marL="0" indent="0">
              <a:buNone/>
            </a:pPr>
            <a:r>
              <a:rPr lang="en-US" sz="1800" dirty="0">
                <a:solidFill>
                  <a:srgbClr val="FEFFFF"/>
                </a:solidFill>
              </a:rPr>
              <a:t>	Discuss the general traits and characteristics of each 	generation – from the Greatest Generation to 	Generation Alpha.</a:t>
            </a:r>
          </a:p>
          <a:p>
            <a:pPr marL="0" indent="0">
              <a:buNone/>
            </a:pPr>
            <a:endParaRPr lang="en-US" sz="1800" dirty="0">
              <a:solidFill>
                <a:srgbClr val="FEFFFF"/>
              </a:solidFill>
            </a:endParaRPr>
          </a:p>
          <a:p>
            <a:r>
              <a:rPr lang="en-US" sz="1800" dirty="0">
                <a:solidFill>
                  <a:srgbClr val="FEFFFF"/>
                </a:solidFill>
              </a:rPr>
              <a:t>Section II – Current Trends </a:t>
            </a:r>
          </a:p>
          <a:p>
            <a:pPr marL="0" indent="0">
              <a:buNone/>
            </a:pPr>
            <a:r>
              <a:rPr lang="en-US" sz="1800" dirty="0">
                <a:solidFill>
                  <a:srgbClr val="FEFFFF"/>
                </a:solidFill>
              </a:rPr>
              <a:t>	Discuss modern social changes and technological 	advances and how they could affect Estate Planning 	and Trust Administration in current and future 	years.</a:t>
            </a:r>
          </a:p>
          <a:p>
            <a:pPr marL="0" indent="0">
              <a:buNone/>
            </a:pPr>
            <a:endParaRPr lang="en-US" sz="1800" dirty="0">
              <a:solidFill>
                <a:srgbClr val="FEFFFF"/>
              </a:solidFill>
            </a:endParaRPr>
          </a:p>
          <a:p>
            <a:r>
              <a:rPr lang="en-US" sz="1800" dirty="0">
                <a:solidFill>
                  <a:srgbClr val="FEFFFF"/>
                </a:solidFill>
              </a:rPr>
              <a:t>Section III – Estate Planning and Trust Administration Today</a:t>
            </a:r>
          </a:p>
          <a:p>
            <a:pPr marL="0" indent="0">
              <a:buNone/>
            </a:pPr>
            <a:r>
              <a:rPr lang="en-US" sz="1800" dirty="0">
                <a:solidFill>
                  <a:srgbClr val="FEFFFF"/>
                </a:solidFill>
              </a:rPr>
              <a:t>	Review the evolution of the Trust Document and 	the Trust Experience over the generations. </a:t>
            </a:r>
          </a:p>
        </p:txBody>
      </p:sp>
      <p:sp>
        <p:nvSpPr>
          <p:cNvPr id="6" name="Slide Number Placeholder 5">
            <a:extLst>
              <a:ext uri="{FF2B5EF4-FFF2-40B4-BE49-F238E27FC236}">
                <a16:creationId xmlns:a16="http://schemas.microsoft.com/office/drawing/2014/main" id="{1E755E09-7CB8-42C4-AB87-047387F97C3C}"/>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41</a:t>
            </a:fld>
            <a:endParaRPr lang="en-US" sz="1000">
              <a:solidFill>
                <a:srgbClr val="FFFFFF"/>
              </a:solidFill>
            </a:endParaRPr>
          </a:p>
        </p:txBody>
      </p:sp>
    </p:spTree>
    <p:extLst>
      <p:ext uri="{BB962C8B-B14F-4D97-AF65-F5344CB8AC3E}">
        <p14:creationId xmlns:p14="http://schemas.microsoft.com/office/powerpoint/2010/main" val="1202224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C5F3F65-B851-40D3-8B34-74D7EEDEEA35}"/>
              </a:ext>
            </a:extLst>
          </p:cNvPr>
          <p:cNvSpPr txBox="1">
            <a:spLocks/>
          </p:cNvSpPr>
          <p:nvPr/>
        </p:nvSpPr>
        <p:spPr>
          <a:xfrm>
            <a:off x="409572" y="3067739"/>
            <a:ext cx="3138688" cy="2625817"/>
          </a:xfrm>
          <a:prstGeom prst="rect">
            <a:avLst/>
          </a:prstGeom>
        </p:spPr>
        <p:txBody>
          <a:bodyPr vert="horz" lIns="91440" tIns="45720" rIns="91440" bIns="45720" rtlCol="0">
            <a:noAutofit/>
          </a:bodyPr>
          <a:lstStyle>
            <a:lvl1pPr marL="0" indent="-137160" algn="r" defTabSz="1218987" rtl="0" eaLnBrk="1" latinLnBrk="0" hangingPunct="1">
              <a:lnSpc>
                <a:spcPct val="90000"/>
              </a:lnSpc>
              <a:spcBef>
                <a:spcPts val="0"/>
              </a:spcBef>
              <a:buFontTx/>
              <a:buNone/>
              <a:defRPr sz="1800" b="0" i="0" kern="1200" baseline="0">
                <a:solidFill>
                  <a:schemeClr val="tx1"/>
                </a:solidFill>
                <a:latin typeface="Garamond Premr Pro Disp" panose="02020402060506020403" pitchFamily="18" charset="0"/>
                <a:ea typeface="Garamond Premr Pro Disp" pitchFamily="18" charset="0"/>
                <a:cs typeface="Garamond Premr Pro Disp" pitchFamily="18" charset="0"/>
              </a:defRPr>
            </a:lvl1pPr>
            <a:lvl2pPr marL="0" indent="0" algn="r" defTabSz="1218987" rtl="0" eaLnBrk="1" latinLnBrk="0" hangingPunct="1">
              <a:lnSpc>
                <a:spcPct val="90000"/>
              </a:lnSpc>
              <a:spcBef>
                <a:spcPts val="1000"/>
              </a:spcBef>
              <a:buFontTx/>
              <a:buNone/>
              <a:defRPr sz="1200" b="0" i="0" kern="1200">
                <a:solidFill>
                  <a:schemeClr val="tx1"/>
                </a:solidFill>
                <a:latin typeface="Neue Haas Unica Pro Medium" charset="0"/>
                <a:ea typeface="Neue Haas Unica Pro Medium" charset="0"/>
                <a:cs typeface="Neue Haas Unica Pro Medium" charset="0"/>
              </a:defRPr>
            </a:lvl2pPr>
            <a:lvl3pPr marL="0" indent="0" algn="r" defTabSz="1218987" rtl="0" eaLnBrk="1" latinLnBrk="0" hangingPunct="1">
              <a:lnSpc>
                <a:spcPct val="90000"/>
              </a:lnSpc>
              <a:spcBef>
                <a:spcPts val="0"/>
              </a:spcBef>
              <a:buFontTx/>
              <a:buNone/>
              <a:defRPr sz="1200" b="0" i="0" kern="1200">
                <a:solidFill>
                  <a:schemeClr val="tx1"/>
                </a:solidFill>
                <a:latin typeface="Neue Haas Unica Pro Light" charset="0"/>
                <a:ea typeface="Neue Haas Unica Pro Light" charset="0"/>
                <a:cs typeface="Neue Haas Unica Pro Light" charset="0"/>
              </a:defRPr>
            </a:lvl3pPr>
            <a:lvl4pPr marL="137160" indent="-243797" algn="l" defTabSz="1218987" rtl="0" eaLnBrk="1" latinLnBrk="0" hangingPunct="1">
              <a:lnSpc>
                <a:spcPct val="110000"/>
              </a:lnSpc>
              <a:spcBef>
                <a:spcPts val="1333"/>
              </a:spcBef>
              <a:buFont typeface="Arial"/>
              <a:buChar char="•"/>
              <a:defRPr sz="1400" b="0" i="0" kern="1200">
                <a:solidFill>
                  <a:schemeClr val="tx1"/>
                </a:solidFill>
                <a:latin typeface="Neue Haas Unica Pro Light" charset="0"/>
                <a:ea typeface="Neue Haas Unica Pro Light" charset="0"/>
                <a:cs typeface="Neue Haas Unica Pro Light" charset="0"/>
              </a:defRPr>
            </a:lvl4pPr>
            <a:lvl5pPr marL="137160" indent="-304747" algn="l" defTabSz="1218987" rtl="0" eaLnBrk="1" latinLnBrk="0" hangingPunct="1">
              <a:lnSpc>
                <a:spcPct val="110000"/>
              </a:lnSpc>
              <a:spcBef>
                <a:spcPts val="1333"/>
              </a:spcBef>
              <a:buSzPct val="100000"/>
              <a:buFont typeface="Arial" charset="0"/>
              <a:buChar char="•"/>
              <a:defRPr sz="1200" b="0" i="0" kern="1200">
                <a:solidFill>
                  <a:schemeClr val="tx1"/>
                </a:solidFill>
                <a:latin typeface="Neue Haas Unica Pro Light" charset="0"/>
                <a:ea typeface="Neue Haas Unica Pro Light" charset="0"/>
                <a:cs typeface="Neue Haas Unica Pro Light" charset="0"/>
              </a:defRPr>
            </a:lvl5pPr>
            <a:lvl6pPr marL="335221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a:buChar char="•"/>
              <a:defRPr sz="2400" kern="1200">
                <a:solidFill>
                  <a:schemeClr val="tx1"/>
                </a:solidFill>
                <a:latin typeface="+mn-lt"/>
                <a:ea typeface="+mn-ea"/>
                <a:cs typeface="+mn-cs"/>
              </a:defRPr>
            </a:lvl9pPr>
          </a:lstStyle>
          <a:p>
            <a:pPr marL="0" marR="0" lvl="0" indent="-137160" algn="r" defTabSz="1218987" rtl="0" eaLnBrk="1" fontAlgn="auto" latinLnBrk="0" hangingPunct="1">
              <a:lnSpc>
                <a:spcPct val="90000"/>
              </a:lnSpc>
              <a:spcBef>
                <a:spcPts val="0"/>
              </a:spcBef>
              <a:spcAft>
                <a:spcPts val="1000"/>
              </a:spcAft>
              <a:buClrTx/>
              <a:buSzTx/>
              <a:buFontTx/>
              <a:buNone/>
              <a:tabLst/>
              <a:defRPr/>
            </a:pPr>
            <a:r>
              <a:rPr kumimoji="0" lang="en-US" sz="2000" b="0" i="0" u="none" strike="noStrike" kern="1200" cap="none" spc="0" normalizeH="0" baseline="0" noProof="0" dirty="0">
                <a:ln>
                  <a:noFill/>
                </a:ln>
                <a:solidFill>
                  <a:srgbClr val="4B4B4B"/>
                </a:solidFill>
                <a:effectLst/>
                <a:uLnTx/>
                <a:uFillTx/>
                <a:latin typeface="Garamond Premr Pro Disp" panose="02020402060506020403" pitchFamily="18" charset="0"/>
              </a:rPr>
              <a:t>Ray Radigan</a:t>
            </a:r>
          </a:p>
          <a:p>
            <a:pPr marL="0" marR="0" lvl="1" indent="0" algn="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B4B4B"/>
                </a:solidFill>
                <a:effectLst/>
                <a:uLnTx/>
                <a:uFillTx/>
                <a:latin typeface="Neue Haas Unica Pro Medium" charset="0"/>
              </a:rPr>
              <a:t>Senior Managing Director,</a:t>
            </a:r>
            <a:br>
              <a:rPr kumimoji="0" lang="en-US" sz="1200" b="0" i="0" u="none" strike="noStrike" kern="1200" cap="none" spc="0" normalizeH="0" baseline="0" noProof="0" dirty="0">
                <a:ln>
                  <a:noFill/>
                </a:ln>
                <a:solidFill>
                  <a:srgbClr val="4B4B4B"/>
                </a:solidFill>
                <a:effectLst/>
                <a:uLnTx/>
                <a:uFillTx/>
                <a:latin typeface="Neue Haas Unica Pro Medium" charset="0"/>
              </a:rPr>
            </a:br>
            <a:r>
              <a:rPr kumimoji="0" lang="en-US" sz="1200" b="0" i="0" u="none" strike="noStrike" kern="1200" cap="none" spc="0" normalizeH="0" baseline="0" noProof="0" dirty="0">
                <a:ln>
                  <a:noFill/>
                </a:ln>
                <a:solidFill>
                  <a:srgbClr val="4B4B4B"/>
                </a:solidFill>
                <a:effectLst/>
                <a:uLnTx/>
                <a:uFillTx/>
                <a:latin typeface="Neue Haas Unica Pro Medium" charset="0"/>
              </a:rPr>
              <a:t>Senior Trust Officer &amp; Regional Lead
</a:t>
            </a:r>
            <a:r>
              <a:rPr kumimoji="0" lang="en-US" sz="1200" b="0" i="0" u="none" strike="noStrike" kern="1200" cap="none" spc="0" normalizeH="0" baseline="0" noProof="0" dirty="0">
                <a:ln>
                  <a:noFill/>
                </a:ln>
                <a:solidFill>
                  <a:srgbClr val="4B4B4B"/>
                </a:solidFill>
                <a:effectLst/>
                <a:uLnTx/>
                <a:uFillTx/>
                <a:latin typeface="Neue Haas Unica Pro Light" panose="020B0404030206020203" pitchFamily="34" charset="0"/>
              </a:rPr>
              <a:t>(212) 453-6259
rradigan@firstrepublic.com</a:t>
            </a:r>
          </a:p>
          <a:p>
            <a:pPr lvl="1">
              <a:lnSpc>
                <a:spcPct val="100000"/>
              </a:lnSpc>
              <a:spcBef>
                <a:spcPts val="0"/>
              </a:spcBef>
              <a:defRPr/>
            </a:pPr>
            <a:r>
              <a:rPr lang="en-US" dirty="0">
                <a:solidFill>
                  <a:srgbClr val="4B4B4B"/>
                </a:solidFill>
                <a:latin typeface="Neue Haas Unica Pro Light" panose="020B0404030206020203" pitchFamily="34" charset="0"/>
              </a:rPr>
              <a:t>First Republic </a:t>
            </a:r>
            <a:r>
              <a:rPr lang="en-US" sz="1200" dirty="0">
                <a:solidFill>
                  <a:srgbClr val="4B4B4B"/>
                </a:solidFill>
                <a:latin typeface="Neue Haas Unica Pro Light" panose="020B0404030206020203" pitchFamily="34" charset="0"/>
              </a:rPr>
              <a:t>Private Wealth Management</a:t>
            </a:r>
            <a:endParaRPr kumimoji="0" lang="en-US" sz="800" b="0" i="0" u="none" strike="noStrike" kern="1200" cap="none" spc="0" normalizeH="0" baseline="0" noProof="0" dirty="0">
              <a:ln>
                <a:noFill/>
              </a:ln>
              <a:solidFill>
                <a:srgbClr val="4B4B4B"/>
              </a:solidFill>
              <a:effectLst/>
              <a:uLnTx/>
              <a:uFillTx/>
              <a:latin typeface="Neue Haas Unica Pro Light" panose="020B0404030206020203" pitchFamily="34" charset="0"/>
            </a:endParaRPr>
          </a:p>
          <a:p>
            <a:pPr marL="0" marR="0" lvl="1"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B4B4B"/>
              </a:solidFill>
              <a:effectLst/>
              <a:uLnTx/>
              <a:uFillTx/>
              <a:latin typeface="Neue Haas Unica Pro Light" panose="020B0404030206020203" pitchFamily="34" charset="0"/>
            </a:endParaRPr>
          </a:p>
        </p:txBody>
      </p:sp>
      <p:pic>
        <p:nvPicPr>
          <p:cNvPr id="12" name="Picture 11">
            <a:extLst>
              <a:ext uri="{FF2B5EF4-FFF2-40B4-BE49-F238E27FC236}">
                <a16:creationId xmlns:a16="http://schemas.microsoft.com/office/drawing/2014/main" id="{7807546C-AD28-498D-B9AE-A95B0DFE3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946" y="803928"/>
            <a:ext cx="1781063" cy="2095369"/>
          </a:xfrm>
          <a:prstGeom prst="rect">
            <a:avLst/>
          </a:prstGeom>
        </p:spPr>
      </p:pic>
      <p:sp>
        <p:nvSpPr>
          <p:cNvPr id="407" name="TextBox 406">
            <a:extLst>
              <a:ext uri="{FF2B5EF4-FFF2-40B4-BE49-F238E27FC236}">
                <a16:creationId xmlns:a16="http://schemas.microsoft.com/office/drawing/2014/main" id="{9700E46D-2CD9-48AA-B7C1-0A51918F512A}"/>
              </a:ext>
            </a:extLst>
          </p:cNvPr>
          <p:cNvSpPr txBox="1"/>
          <p:nvPr/>
        </p:nvSpPr>
        <p:spPr>
          <a:xfrm>
            <a:off x="4007922" y="748932"/>
            <a:ext cx="7504204" cy="3459217"/>
          </a:xfrm>
          <a:prstGeom prst="rect">
            <a:avLst/>
          </a:prstGeom>
          <a:noFill/>
        </p:spPr>
        <p:txBody>
          <a:bodyPr wrap="square" rtlCol="0">
            <a:spAutoFit/>
          </a:bodyPr>
          <a:lstStyle/>
          <a:p>
            <a:pPr>
              <a:lnSpc>
                <a:spcPct val="114000"/>
              </a:lnSpc>
              <a:spcBef>
                <a:spcPts val="1000"/>
              </a:spcBef>
            </a:pPr>
            <a:r>
              <a:rPr lang="en-US" sz="1200" dirty="0">
                <a:solidFill>
                  <a:srgbClr val="4B4B4B"/>
                </a:solidFill>
                <a:latin typeface="Neue Haas Unica Pro Light" panose="020B0404030206020203" pitchFamily="34" charset="0"/>
              </a:rPr>
              <a:t>Raymond C. Radigan is a Senior Managing Director and Regional Team Lead with First Republic Trust Company. 
Mr. Radigan has more than 30 years of experience managing the administration of complex trust and estate accounts and offering comprehensive financial and estate planning advice to high net worth individuals. 
Prior to joining First Republic, Mr. Radigan managed the trust and financial planning activity for TD Bank and held senior leadership roles at US Bank and U.S. Trust. Mr. Radigan was also a member of the board of directors of the New York Bankers Association.
Mr. Radigan is a frequent speaker at estate planning seminars offered by the American Bankers Association, New York State Bar Association, New York Bankers Association, Practicing Law Institute and New York State CPA Society. He is an emeritus member of the board of directors of the Long Island Community Foundation.
He is a graduate of St. John’s University School of Law and received his undergraduate degree from Boston College, graduating from the School of Management’s Honors Program.
Wealth Management Experience: Since 1988</a:t>
            </a:r>
          </a:p>
        </p:txBody>
      </p:sp>
    </p:spTree>
    <p:extLst>
      <p:ext uri="{BB962C8B-B14F-4D97-AF65-F5344CB8AC3E}">
        <p14:creationId xmlns:p14="http://schemas.microsoft.com/office/powerpoint/2010/main" val="3706923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Shape 3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775EF7-4C29-4481-A16D-7A413B06A0FE}"/>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The Greatest Generation 1901 - 1927</a:t>
            </a:r>
          </a:p>
        </p:txBody>
      </p:sp>
      <p:sp>
        <p:nvSpPr>
          <p:cNvPr id="3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E0933CF7-F3D7-4897-8FE2-DFC7AF608C37}"/>
              </a:ext>
            </a:extLst>
          </p:cNvPr>
          <p:cNvSpPr>
            <a:spLocks noGrp="1"/>
          </p:cNvSpPr>
          <p:nvPr>
            <p:ph idx="1"/>
          </p:nvPr>
        </p:nvSpPr>
        <p:spPr>
          <a:xfrm>
            <a:off x="5221862" y="1895912"/>
            <a:ext cx="5948831" cy="4158336"/>
          </a:xfrm>
        </p:spPr>
        <p:txBody>
          <a:bodyPr anchor="ctr">
            <a:normAutofit/>
          </a:bodyPr>
          <a:lstStyle/>
          <a:p>
            <a:r>
              <a:rPr lang="en-US" sz="2400" dirty="0">
                <a:solidFill>
                  <a:srgbClr val="FEFFFF"/>
                </a:solidFill>
              </a:rPr>
              <a:t>Also known as the GI Generation</a:t>
            </a:r>
          </a:p>
          <a:p>
            <a:r>
              <a:rPr lang="en-US" sz="2400" dirty="0">
                <a:solidFill>
                  <a:srgbClr val="FEFFFF"/>
                </a:solidFill>
              </a:rPr>
              <a:t>Grew up in the Depression</a:t>
            </a:r>
          </a:p>
          <a:p>
            <a:r>
              <a:rPr lang="en-US" sz="2400" dirty="0">
                <a:solidFill>
                  <a:srgbClr val="FEFFFF"/>
                </a:solidFill>
              </a:rPr>
              <a:t>Many fought in World War II</a:t>
            </a:r>
          </a:p>
          <a:p>
            <a:r>
              <a:rPr lang="en-US" sz="2400" dirty="0">
                <a:solidFill>
                  <a:srgbClr val="FEFFFF"/>
                </a:solidFill>
              </a:rPr>
              <a:t>Fought for what was right as opposed to for selfish reasons </a:t>
            </a:r>
          </a:p>
          <a:p>
            <a:r>
              <a:rPr lang="en-US" sz="2400" dirty="0">
                <a:solidFill>
                  <a:srgbClr val="FEFFFF"/>
                </a:solidFill>
              </a:rPr>
              <a:t>Moralistic attitude toward the conflict</a:t>
            </a:r>
          </a:p>
          <a:p>
            <a:r>
              <a:rPr lang="en-US" sz="2400" dirty="0">
                <a:solidFill>
                  <a:srgbClr val="FEFFFF"/>
                </a:solidFill>
              </a:rPr>
              <a:t>Had personal responsibility, duty, honor and faith</a:t>
            </a:r>
          </a:p>
        </p:txBody>
      </p:sp>
      <p:sp>
        <p:nvSpPr>
          <p:cNvPr id="6" name="Slide Number Placeholder 5">
            <a:extLst>
              <a:ext uri="{FF2B5EF4-FFF2-40B4-BE49-F238E27FC236}">
                <a16:creationId xmlns:a16="http://schemas.microsoft.com/office/drawing/2014/main" id="{D2918FF4-7CBF-48C1-ADC1-D25B3B9477F4}"/>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5</a:t>
            </a:fld>
            <a:endParaRPr lang="en-US" sz="1000">
              <a:solidFill>
                <a:srgbClr val="FFFFFF"/>
              </a:solidFill>
            </a:endParaRPr>
          </a:p>
        </p:txBody>
      </p:sp>
    </p:spTree>
    <p:extLst>
      <p:ext uri="{BB962C8B-B14F-4D97-AF65-F5344CB8AC3E}">
        <p14:creationId xmlns:p14="http://schemas.microsoft.com/office/powerpoint/2010/main" val="257746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C0C5-5EB1-4CBE-82F0-E81C97C5E959}"/>
              </a:ext>
            </a:extLst>
          </p:cNvPr>
          <p:cNvSpPr>
            <a:spLocks noGrp="1"/>
          </p:cNvSpPr>
          <p:nvPr>
            <p:ph type="title"/>
          </p:nvPr>
        </p:nvSpPr>
        <p:spPr/>
        <p:txBody>
          <a:bodyPr/>
          <a:lstStyle/>
          <a:p>
            <a:r>
              <a:rPr lang="en-US" dirty="0"/>
              <a:t>Notable Members of the Greatest Generation</a:t>
            </a:r>
          </a:p>
        </p:txBody>
      </p:sp>
      <p:sp>
        <p:nvSpPr>
          <p:cNvPr id="4" name="Content Placeholder 3">
            <a:extLst>
              <a:ext uri="{FF2B5EF4-FFF2-40B4-BE49-F238E27FC236}">
                <a16:creationId xmlns:a16="http://schemas.microsoft.com/office/drawing/2014/main" id="{5AEDF6DD-E407-4DC7-A927-EFC69F9E89E3}"/>
              </a:ext>
            </a:extLst>
          </p:cNvPr>
          <p:cNvSpPr>
            <a:spLocks noGrp="1"/>
          </p:cNvSpPr>
          <p:nvPr>
            <p:ph sz="half" idx="2"/>
          </p:nvPr>
        </p:nvSpPr>
        <p:spPr>
          <a:xfrm>
            <a:off x="839788" y="2035056"/>
            <a:ext cx="5157787" cy="4154607"/>
          </a:xfrm>
        </p:spPr>
        <p:txBody>
          <a:bodyPr/>
          <a:lstStyle/>
          <a:p>
            <a:r>
              <a:rPr lang="en-US" dirty="0"/>
              <a:t>John F. Kennedy</a:t>
            </a:r>
          </a:p>
          <a:p>
            <a:r>
              <a:rPr lang="en-US" dirty="0"/>
              <a:t>Margaret Thatcher</a:t>
            </a:r>
          </a:p>
          <a:p>
            <a:r>
              <a:rPr lang="en-US" dirty="0"/>
              <a:t>Ronald Reagan</a:t>
            </a:r>
          </a:p>
          <a:p>
            <a:r>
              <a:rPr lang="en-US" dirty="0"/>
              <a:t>Rosa Parks</a:t>
            </a:r>
          </a:p>
          <a:p>
            <a:r>
              <a:rPr lang="en-US" dirty="0"/>
              <a:t>Lucille Ball</a:t>
            </a:r>
          </a:p>
        </p:txBody>
      </p:sp>
      <p:graphicFrame>
        <p:nvGraphicFramePr>
          <p:cNvPr id="10" name="Content Placeholder 5">
            <a:extLst>
              <a:ext uri="{FF2B5EF4-FFF2-40B4-BE49-F238E27FC236}">
                <a16:creationId xmlns:a16="http://schemas.microsoft.com/office/drawing/2014/main" id="{CAFAB851-97E4-03E4-99ED-3F43069487F2}"/>
              </a:ext>
            </a:extLst>
          </p:cNvPr>
          <p:cNvGraphicFramePr>
            <a:graphicFrameLocks noGrp="1"/>
          </p:cNvGraphicFramePr>
          <p:nvPr>
            <p:ph sz="quarter" idx="4"/>
            <p:extLst>
              <p:ext uri="{D42A27DB-BD31-4B8C-83A1-F6EECF244321}">
                <p14:modId xmlns:p14="http://schemas.microsoft.com/office/powerpoint/2010/main" val="1790527772"/>
              </p:ext>
            </p:extLst>
          </p:nvPr>
        </p:nvGraphicFramePr>
        <p:xfrm>
          <a:off x="6172200" y="2035056"/>
          <a:ext cx="5183188" cy="4154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8F1BB066-771C-449A-90E9-EF6A743AE82C}"/>
              </a:ext>
            </a:extLst>
          </p:cNvPr>
          <p:cNvSpPr>
            <a:spLocks noGrp="1"/>
          </p:cNvSpPr>
          <p:nvPr>
            <p:ph type="sldNum" sz="quarter" idx="12"/>
          </p:nvPr>
        </p:nvSpPr>
        <p:spPr/>
        <p:txBody>
          <a:bodyPr/>
          <a:lstStyle/>
          <a:p>
            <a:fld id="{96C323BA-A5C2-4879-AAFC-832A9362A16B}" type="slidenum">
              <a:rPr lang="en-US" smtClean="0"/>
              <a:t>6</a:t>
            </a:fld>
            <a:endParaRPr lang="en-US"/>
          </a:p>
        </p:txBody>
      </p:sp>
    </p:spTree>
    <p:extLst>
      <p:ext uri="{BB962C8B-B14F-4D97-AF65-F5344CB8AC3E}">
        <p14:creationId xmlns:p14="http://schemas.microsoft.com/office/powerpoint/2010/main" val="1983856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CFCF6-1891-4D84-9391-27F144F8443F}"/>
              </a:ext>
            </a:extLst>
          </p:cNvPr>
          <p:cNvSpPr>
            <a:spLocks noGrp="1"/>
          </p:cNvSpPr>
          <p:nvPr>
            <p:ph type="title"/>
          </p:nvPr>
        </p:nvSpPr>
        <p:spPr/>
        <p:txBody>
          <a:bodyPr/>
          <a:lstStyle/>
          <a:p>
            <a:r>
              <a:rPr lang="en-US" dirty="0"/>
              <a:t>Notable Living Members of the </a:t>
            </a:r>
            <a:br>
              <a:rPr lang="en-US" dirty="0"/>
            </a:br>
            <a:r>
              <a:rPr lang="en-US" dirty="0"/>
              <a:t>Greatest Generation </a:t>
            </a:r>
          </a:p>
        </p:txBody>
      </p:sp>
      <p:sp>
        <p:nvSpPr>
          <p:cNvPr id="4" name="Content Placeholder 3">
            <a:extLst>
              <a:ext uri="{FF2B5EF4-FFF2-40B4-BE49-F238E27FC236}">
                <a16:creationId xmlns:a16="http://schemas.microsoft.com/office/drawing/2014/main" id="{1656DF92-23AC-4704-8084-6D5C89D68BBF}"/>
              </a:ext>
            </a:extLst>
          </p:cNvPr>
          <p:cNvSpPr>
            <a:spLocks noGrp="1"/>
          </p:cNvSpPr>
          <p:nvPr>
            <p:ph sz="half" idx="2"/>
          </p:nvPr>
        </p:nvSpPr>
        <p:spPr>
          <a:xfrm>
            <a:off x="839788" y="2131308"/>
            <a:ext cx="5157787" cy="4058355"/>
          </a:xfrm>
        </p:spPr>
        <p:txBody>
          <a:bodyPr/>
          <a:lstStyle/>
          <a:p>
            <a:r>
              <a:rPr lang="en-US" dirty="0"/>
              <a:t>Norman Lear</a:t>
            </a:r>
          </a:p>
          <a:p>
            <a:r>
              <a:rPr lang="en-US" dirty="0"/>
              <a:t>Angela Lansbury</a:t>
            </a:r>
          </a:p>
          <a:p>
            <a:r>
              <a:rPr lang="en-US" dirty="0"/>
              <a:t>Dick Van Dyke</a:t>
            </a:r>
          </a:p>
          <a:p>
            <a:r>
              <a:rPr lang="en-US" dirty="0"/>
              <a:t>Glynis Johns</a:t>
            </a:r>
          </a:p>
          <a:p>
            <a:r>
              <a:rPr lang="en-US" dirty="0"/>
              <a:t>Jimmy Carter</a:t>
            </a:r>
          </a:p>
          <a:p>
            <a:r>
              <a:rPr lang="en-US" dirty="0"/>
              <a:t>Rosemary Harris</a:t>
            </a:r>
          </a:p>
        </p:txBody>
      </p:sp>
      <p:sp>
        <p:nvSpPr>
          <p:cNvPr id="6" name="Content Placeholder 5">
            <a:extLst>
              <a:ext uri="{FF2B5EF4-FFF2-40B4-BE49-F238E27FC236}">
                <a16:creationId xmlns:a16="http://schemas.microsoft.com/office/drawing/2014/main" id="{3E396706-DA9F-4C6C-80D9-4AAEF8082800}"/>
              </a:ext>
            </a:extLst>
          </p:cNvPr>
          <p:cNvSpPr>
            <a:spLocks noGrp="1"/>
          </p:cNvSpPr>
          <p:nvPr>
            <p:ph sz="quarter" idx="4"/>
          </p:nvPr>
        </p:nvSpPr>
        <p:spPr>
          <a:xfrm>
            <a:off x="6172200" y="2076307"/>
            <a:ext cx="5183188" cy="4113356"/>
          </a:xfrm>
        </p:spPr>
        <p:txBody>
          <a:bodyPr/>
          <a:lstStyle/>
          <a:p>
            <a:r>
              <a:rPr lang="en-US" dirty="0"/>
              <a:t>Anthony Dominick Benedetto</a:t>
            </a:r>
          </a:p>
          <a:p>
            <a:r>
              <a:rPr lang="en-US" dirty="0"/>
              <a:t>Janis Paige</a:t>
            </a:r>
          </a:p>
          <a:p>
            <a:r>
              <a:rPr lang="en-US"/>
              <a:t>Melvin Kaminsky</a:t>
            </a:r>
            <a:endParaRPr lang="en-US" dirty="0"/>
          </a:p>
          <a:p>
            <a:r>
              <a:rPr lang="en-US" dirty="0"/>
              <a:t>June Lockhart</a:t>
            </a:r>
          </a:p>
          <a:p>
            <a:r>
              <a:rPr lang="en-US" dirty="0"/>
              <a:t>William Daniels</a:t>
            </a:r>
          </a:p>
          <a:p>
            <a:r>
              <a:rPr lang="en-US" dirty="0"/>
              <a:t>Gina Lollobrigida</a:t>
            </a:r>
          </a:p>
        </p:txBody>
      </p:sp>
      <p:sp>
        <p:nvSpPr>
          <p:cNvPr id="7" name="Slide Number Placeholder 6">
            <a:extLst>
              <a:ext uri="{FF2B5EF4-FFF2-40B4-BE49-F238E27FC236}">
                <a16:creationId xmlns:a16="http://schemas.microsoft.com/office/drawing/2014/main" id="{0111A936-8291-4E61-A138-267EEB4584C5}"/>
              </a:ext>
            </a:extLst>
          </p:cNvPr>
          <p:cNvSpPr>
            <a:spLocks noGrp="1"/>
          </p:cNvSpPr>
          <p:nvPr>
            <p:ph type="sldNum" sz="quarter" idx="12"/>
          </p:nvPr>
        </p:nvSpPr>
        <p:spPr/>
        <p:txBody>
          <a:bodyPr/>
          <a:lstStyle/>
          <a:p>
            <a:fld id="{96C323BA-A5C2-4879-AAFC-832A9362A16B}" type="slidenum">
              <a:rPr lang="en-US" smtClean="0"/>
              <a:t>7</a:t>
            </a:fld>
            <a:endParaRPr lang="en-US"/>
          </a:p>
        </p:txBody>
      </p:sp>
    </p:spTree>
    <p:extLst>
      <p:ext uri="{BB962C8B-B14F-4D97-AF65-F5344CB8AC3E}">
        <p14:creationId xmlns:p14="http://schemas.microsoft.com/office/powerpoint/2010/main" val="167619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Shape 3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382D607-8860-4EE3-A4C5-CB9F61D1F8EF}"/>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The Silent Generation 1928 - 1945</a:t>
            </a:r>
            <a:endParaRPr lang="en-US" sz="4000">
              <a:solidFill>
                <a:srgbClr val="FFFFFF"/>
              </a:solidFill>
            </a:endParaRPr>
          </a:p>
        </p:txBody>
      </p:sp>
      <p:sp>
        <p:nvSpPr>
          <p:cNvPr id="3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FF1A115A-45EC-4339-B83F-3645EDF11438}"/>
              </a:ext>
            </a:extLst>
          </p:cNvPr>
          <p:cNvSpPr>
            <a:spLocks noGrp="1"/>
          </p:cNvSpPr>
          <p:nvPr>
            <p:ph idx="1"/>
          </p:nvPr>
        </p:nvSpPr>
        <p:spPr>
          <a:xfrm>
            <a:off x="5221862" y="1862356"/>
            <a:ext cx="5948831" cy="4191891"/>
          </a:xfrm>
        </p:spPr>
        <p:txBody>
          <a:bodyPr anchor="ctr">
            <a:normAutofit/>
          </a:bodyPr>
          <a:lstStyle/>
          <a:p>
            <a:r>
              <a:rPr lang="en-US" sz="2000" dirty="0">
                <a:solidFill>
                  <a:srgbClr val="FEFFFF"/>
                </a:solidFill>
              </a:rPr>
              <a:t>Also known as the Traditionalists</a:t>
            </a:r>
          </a:p>
          <a:p>
            <a:r>
              <a:rPr lang="en-US" sz="2000" dirty="0">
                <a:solidFill>
                  <a:srgbClr val="FEFFFF"/>
                </a:solidFill>
              </a:rPr>
              <a:t>About 20 million alive in 2022</a:t>
            </a:r>
          </a:p>
          <a:p>
            <a:r>
              <a:rPr lang="en-US" sz="2000" dirty="0">
                <a:solidFill>
                  <a:srgbClr val="FEFFFF"/>
                </a:solidFill>
              </a:rPr>
              <a:t>Smaller population than the Greatest Generation and Baby Boomers</a:t>
            </a:r>
          </a:p>
          <a:p>
            <a:r>
              <a:rPr lang="en-US" sz="2000" dirty="0">
                <a:solidFill>
                  <a:srgbClr val="FEFFFF"/>
                </a:solidFill>
              </a:rPr>
              <a:t>Some were born and lived through the Depression</a:t>
            </a:r>
          </a:p>
          <a:p>
            <a:r>
              <a:rPr lang="en-US" sz="2000" dirty="0">
                <a:solidFill>
                  <a:srgbClr val="FEFFFF"/>
                </a:solidFill>
              </a:rPr>
              <a:t>Grew up expecting a hard life - endured sacrifice</a:t>
            </a:r>
          </a:p>
          <a:p>
            <a:r>
              <a:rPr lang="en-US" sz="2000" dirty="0">
                <a:solidFill>
                  <a:srgbClr val="FEFFFF"/>
                </a:solidFill>
              </a:rPr>
              <a:t>Rebuilt U.S. economy after World War II</a:t>
            </a:r>
          </a:p>
          <a:p>
            <a:r>
              <a:rPr lang="en-US" sz="2000" dirty="0">
                <a:solidFill>
                  <a:srgbClr val="FEFFFF"/>
                </a:solidFill>
              </a:rPr>
              <a:t>Thrifty, respectful, loyal and determined</a:t>
            </a:r>
          </a:p>
          <a:p>
            <a:r>
              <a:rPr lang="en-US" sz="2000" dirty="0">
                <a:solidFill>
                  <a:srgbClr val="FEFFFF"/>
                </a:solidFill>
              </a:rPr>
              <a:t>Tended to marry and have children at younger ages</a:t>
            </a:r>
          </a:p>
          <a:p>
            <a:r>
              <a:rPr lang="en-US" sz="2000" dirty="0">
                <a:solidFill>
                  <a:srgbClr val="FEFFFF"/>
                </a:solidFill>
              </a:rPr>
              <a:t>Silent because they did not protest, accepted government - McCarthy era</a:t>
            </a:r>
          </a:p>
        </p:txBody>
      </p:sp>
      <p:sp>
        <p:nvSpPr>
          <p:cNvPr id="6" name="Slide Number Placeholder 5">
            <a:extLst>
              <a:ext uri="{FF2B5EF4-FFF2-40B4-BE49-F238E27FC236}">
                <a16:creationId xmlns:a16="http://schemas.microsoft.com/office/drawing/2014/main" id="{CE27904E-823E-42D3-89AF-0EEDED99F508}"/>
              </a:ext>
            </a:extLst>
          </p:cNvPr>
          <p:cNvSpPr>
            <a:spLocks noGrp="1"/>
          </p:cNvSpPr>
          <p:nvPr>
            <p:ph type="sldNum" sz="quarter" idx="12"/>
          </p:nvPr>
        </p:nvSpPr>
        <p:spPr>
          <a:xfrm>
            <a:off x="10707624" y="6175188"/>
            <a:ext cx="685800" cy="320040"/>
          </a:xfrm>
        </p:spPr>
        <p:txBody>
          <a:bodyPr>
            <a:normAutofit/>
          </a:bodyPr>
          <a:lstStyle/>
          <a:p>
            <a:pPr>
              <a:spcAft>
                <a:spcPts val="600"/>
              </a:spcAft>
            </a:pPr>
            <a:fld id="{96C323BA-A5C2-4879-AAFC-832A9362A16B}" type="slidenum">
              <a:rPr lang="en-US" sz="1000">
                <a:solidFill>
                  <a:srgbClr val="FFFFFF"/>
                </a:solidFill>
              </a:rPr>
              <a:pPr>
                <a:spcAft>
                  <a:spcPts val="600"/>
                </a:spcAft>
              </a:pPr>
              <a:t>8</a:t>
            </a:fld>
            <a:endParaRPr lang="en-US" sz="1000">
              <a:solidFill>
                <a:srgbClr val="FFFFFF"/>
              </a:solidFill>
            </a:endParaRPr>
          </a:p>
        </p:txBody>
      </p:sp>
    </p:spTree>
    <p:extLst>
      <p:ext uri="{BB962C8B-B14F-4D97-AF65-F5344CB8AC3E}">
        <p14:creationId xmlns:p14="http://schemas.microsoft.com/office/powerpoint/2010/main" val="97281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A523E-C96D-4116-8AC1-DDBB73D44A5B}"/>
              </a:ext>
            </a:extLst>
          </p:cNvPr>
          <p:cNvSpPr>
            <a:spLocks noGrp="1"/>
          </p:cNvSpPr>
          <p:nvPr>
            <p:ph type="title"/>
          </p:nvPr>
        </p:nvSpPr>
        <p:spPr/>
        <p:txBody>
          <a:bodyPr/>
          <a:lstStyle/>
          <a:p>
            <a:r>
              <a:rPr lang="en-US" dirty="0"/>
              <a:t>Notable Members of the Silent Generation</a:t>
            </a:r>
          </a:p>
        </p:txBody>
      </p:sp>
      <p:sp>
        <p:nvSpPr>
          <p:cNvPr id="4" name="Content Placeholder 3">
            <a:extLst>
              <a:ext uri="{FF2B5EF4-FFF2-40B4-BE49-F238E27FC236}">
                <a16:creationId xmlns:a16="http://schemas.microsoft.com/office/drawing/2014/main" id="{25D1D1A1-B1B9-47E0-B808-22B3C5F10AAB}"/>
              </a:ext>
            </a:extLst>
          </p:cNvPr>
          <p:cNvSpPr>
            <a:spLocks noGrp="1"/>
          </p:cNvSpPr>
          <p:nvPr>
            <p:ph sz="half" idx="2"/>
          </p:nvPr>
        </p:nvSpPr>
        <p:spPr>
          <a:xfrm>
            <a:off x="839788" y="1980054"/>
            <a:ext cx="5157787" cy="4209609"/>
          </a:xfrm>
        </p:spPr>
        <p:txBody>
          <a:bodyPr/>
          <a:lstStyle/>
          <a:p>
            <a:r>
              <a:rPr lang="en-US" dirty="0"/>
              <a:t>Paul McCartney</a:t>
            </a:r>
          </a:p>
          <a:p>
            <a:r>
              <a:rPr lang="en-US" dirty="0"/>
              <a:t>Joan Rivers</a:t>
            </a:r>
          </a:p>
          <a:p>
            <a:r>
              <a:rPr lang="en-US" dirty="0"/>
              <a:t>Bill Russell</a:t>
            </a:r>
          </a:p>
          <a:p>
            <a:r>
              <a:rPr lang="en-US" dirty="0"/>
              <a:t>Diana Ross</a:t>
            </a:r>
          </a:p>
          <a:p>
            <a:r>
              <a:rPr lang="en-US" dirty="0"/>
              <a:t>Willie Mays</a:t>
            </a:r>
          </a:p>
          <a:p>
            <a:r>
              <a:rPr lang="en-US" dirty="0"/>
              <a:t>Barbra Streisand</a:t>
            </a:r>
          </a:p>
          <a:p>
            <a:r>
              <a:rPr lang="en-US" dirty="0"/>
              <a:t>Martin Luther King</a:t>
            </a:r>
          </a:p>
        </p:txBody>
      </p:sp>
      <p:sp>
        <p:nvSpPr>
          <p:cNvPr id="6" name="Content Placeholder 5">
            <a:extLst>
              <a:ext uri="{FF2B5EF4-FFF2-40B4-BE49-F238E27FC236}">
                <a16:creationId xmlns:a16="http://schemas.microsoft.com/office/drawing/2014/main" id="{75991A13-A38F-4FA2-A0E1-7F8EB56B8143}"/>
              </a:ext>
            </a:extLst>
          </p:cNvPr>
          <p:cNvSpPr>
            <a:spLocks noGrp="1"/>
          </p:cNvSpPr>
          <p:nvPr>
            <p:ph sz="quarter" idx="4"/>
          </p:nvPr>
        </p:nvSpPr>
        <p:spPr>
          <a:xfrm>
            <a:off x="6172200" y="1980054"/>
            <a:ext cx="5183188" cy="4209609"/>
          </a:xfrm>
        </p:spPr>
        <p:txBody>
          <a:bodyPr/>
          <a:lstStyle/>
          <a:p>
            <a:r>
              <a:rPr lang="en-US" dirty="0"/>
              <a:t>Julie Andrews</a:t>
            </a:r>
          </a:p>
          <a:p>
            <a:r>
              <a:rPr lang="en-US" dirty="0"/>
              <a:t>Colin Powell</a:t>
            </a:r>
          </a:p>
          <a:p>
            <a:r>
              <a:rPr lang="en-US" dirty="0"/>
              <a:t>Anne Frank</a:t>
            </a:r>
          </a:p>
          <a:p>
            <a:r>
              <a:rPr lang="en-US" dirty="0"/>
              <a:t>Bob Dylan</a:t>
            </a:r>
          </a:p>
          <a:p>
            <a:r>
              <a:rPr lang="en-US" dirty="0"/>
              <a:t>Elizabeth Montgomery</a:t>
            </a:r>
          </a:p>
          <a:p>
            <a:r>
              <a:rPr lang="en-US" dirty="0"/>
              <a:t>Muhammed Ali</a:t>
            </a:r>
          </a:p>
          <a:p>
            <a:r>
              <a:rPr lang="en-US" dirty="0"/>
              <a:t>Billie Jean King</a:t>
            </a:r>
          </a:p>
        </p:txBody>
      </p:sp>
      <p:sp>
        <p:nvSpPr>
          <p:cNvPr id="7" name="Slide Number Placeholder 6">
            <a:extLst>
              <a:ext uri="{FF2B5EF4-FFF2-40B4-BE49-F238E27FC236}">
                <a16:creationId xmlns:a16="http://schemas.microsoft.com/office/drawing/2014/main" id="{0C0919AC-5E71-4B3B-9E39-ADBA9C7678BE}"/>
              </a:ext>
            </a:extLst>
          </p:cNvPr>
          <p:cNvSpPr>
            <a:spLocks noGrp="1"/>
          </p:cNvSpPr>
          <p:nvPr>
            <p:ph type="sldNum" sz="quarter" idx="12"/>
          </p:nvPr>
        </p:nvSpPr>
        <p:spPr/>
        <p:txBody>
          <a:bodyPr/>
          <a:lstStyle/>
          <a:p>
            <a:fld id="{96C323BA-A5C2-4879-AAFC-832A9362A16B}" type="slidenum">
              <a:rPr lang="en-US" smtClean="0"/>
              <a:t>9</a:t>
            </a:fld>
            <a:endParaRPr lang="en-US"/>
          </a:p>
        </p:txBody>
      </p:sp>
    </p:spTree>
    <p:extLst>
      <p:ext uri="{BB962C8B-B14F-4D97-AF65-F5344CB8AC3E}">
        <p14:creationId xmlns:p14="http://schemas.microsoft.com/office/powerpoint/2010/main" val="2810212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751</TotalTime>
  <Words>2542</Words>
  <Application>Microsoft Office PowerPoint</Application>
  <PresentationFormat>Widescreen</PresentationFormat>
  <Paragraphs>411</Paragraphs>
  <Slides>42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Garamond Premr Pro Disp</vt:lpstr>
      <vt:lpstr>Neue Haas Unica Pro Light</vt:lpstr>
      <vt:lpstr>Neue Haas Unica Pro Medium</vt:lpstr>
      <vt:lpstr>Office Theme</vt:lpstr>
      <vt:lpstr>How Generational Differences May Impact Estate Planning  And Trust Administration </vt:lpstr>
      <vt:lpstr>How  Generational Differences May Impact Estate Planning And Trust Administration</vt:lpstr>
      <vt:lpstr>PowerPoint Presentation</vt:lpstr>
      <vt:lpstr>List of Different Generations (ages in 2022)</vt:lpstr>
      <vt:lpstr>The Greatest Generation 1901 - 1927</vt:lpstr>
      <vt:lpstr>Notable Members of the Greatest Generation</vt:lpstr>
      <vt:lpstr>Notable Living Members of the  Greatest Generation </vt:lpstr>
      <vt:lpstr>The Silent Generation 1928 - 1945</vt:lpstr>
      <vt:lpstr>Notable Members of the Silent Generation</vt:lpstr>
      <vt:lpstr>Baby Boomers 1946 - 1964</vt:lpstr>
      <vt:lpstr>Notable Baby Boomers</vt:lpstr>
      <vt:lpstr>Generation X 1965 - 1980</vt:lpstr>
      <vt:lpstr>Notable Members of Generation X</vt:lpstr>
      <vt:lpstr>Millennials 1981 - 1996</vt:lpstr>
      <vt:lpstr>Notable Millennials</vt:lpstr>
      <vt:lpstr>Generation Z 1997 - 2012</vt:lpstr>
      <vt:lpstr>Notable Members of Generation Z</vt:lpstr>
      <vt:lpstr>Generation Alpha   2013 - 2025</vt:lpstr>
      <vt:lpstr>Notable Members of Generation Alpha </vt:lpstr>
      <vt:lpstr>PowerPoint Presentation</vt:lpstr>
      <vt:lpstr>Historical Life Expectancy Data - US</vt:lpstr>
      <vt:lpstr>Interesting Facts About Longevity</vt:lpstr>
      <vt:lpstr>Facts About Dementia</vt:lpstr>
      <vt:lpstr>Generations That Report Mental Health  Is Good or Excellent (percentage)</vt:lpstr>
      <vt:lpstr>Other Factors About Mental Illness</vt:lpstr>
      <vt:lpstr>Maximum Monthly Social Security Benefit  in 2022</vt:lpstr>
      <vt:lpstr>The Current Status of Social Security</vt:lpstr>
      <vt:lpstr>Possible Ways to Save Social Security</vt:lpstr>
      <vt:lpstr>PowerPoint Presentation</vt:lpstr>
      <vt:lpstr>Evolution of the Trust Document</vt:lpstr>
      <vt:lpstr>Evolution of the Trust Experience</vt:lpstr>
      <vt:lpstr>Use of Trusts More Commonplace</vt:lpstr>
      <vt:lpstr>Incorporating Flexibility into the Estate Plan</vt:lpstr>
      <vt:lpstr>Using a General Power of Appointment to Obtain a Step Up in Basis - Example</vt:lpstr>
      <vt:lpstr>Using a Limited Power of Appointment to Change the Distribution of Trust Assets - Example</vt:lpstr>
      <vt:lpstr>Potential Powers to Trust Protectors</vt:lpstr>
      <vt:lpstr>Drafting a Trust to Plan For Possible Future Incapacity</vt:lpstr>
      <vt:lpstr>Estate Planning for Older Generations   Issues to Consider</vt:lpstr>
      <vt:lpstr>Estate Planning for the Sandwich Generation Issues to Consider</vt:lpstr>
      <vt:lpstr>Estate Planning for Younger Generations  Issues to Consider</vt:lpstr>
      <vt:lpstr>How  Generational Differences May Impact Estate Planning And Trust Administration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Generational Differences May Impact Estate Planning And  Ttrust Administration</dc:title>
  <dc:creator>Radigan, Ray</dc:creator>
  <cp:lastModifiedBy>John Maloney</cp:lastModifiedBy>
  <cp:revision>11</cp:revision>
  <cp:lastPrinted>2022-09-07T18:40:38Z</cp:lastPrinted>
  <dcterms:created xsi:type="dcterms:W3CDTF">2022-08-16T14:49:11Z</dcterms:created>
  <dcterms:modified xsi:type="dcterms:W3CDTF">2022-09-20T12:11:33Z</dcterms:modified>
</cp:coreProperties>
</file>